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14.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3.xml" ContentType="application/vnd.openxmlformats-officedocument.themeOverride+xml"/>
  <Override PartName="/ppt/notesSlides/notesSlide15.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4.xml" ContentType="application/vnd.openxmlformats-officedocument.themeOverride+xml"/>
  <Override PartName="/ppt/notesSlides/notesSlide16.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5.xml" ContentType="application/vnd.openxmlformats-officedocument.themeOverride+xml"/>
  <Override PartName="/ppt/notesSlides/notesSlide17.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notesSlides/notesSlide18.xml" ContentType="application/vnd.openxmlformats-officedocument.presentationml.notesSl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notesSlides/notesSlide19.xml" ContentType="application/vnd.openxmlformats-officedocument.presentationml.notesSl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0.xml" ContentType="application/vnd.openxmlformats-officedocument.themeOverride+xml"/>
  <Override PartName="/ppt/charts/chart11.xml" ContentType="application/vnd.openxmlformats-officedocument.drawingml.chart+xml"/>
  <Override PartName="/ppt/theme/themeOverride11.xml" ContentType="application/vnd.openxmlformats-officedocument.themeOverride+xml"/>
  <Override PartName="/ppt/notesSlides/notesSlide20.xml" ContentType="application/vnd.openxmlformats-officedocument.presentationml.notesSlide+xml"/>
  <Override PartName="/ppt/charts/chart12.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2.xml" ContentType="application/vnd.openxmlformats-officedocument.themeOverride+xml"/>
  <Override PartName="/ppt/notesSlides/notesSlide21.xml" ContentType="application/vnd.openxmlformats-officedocument.presentationml.notesSlide+xml"/>
  <Override PartName="/ppt/charts/chart13.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theme/themeOverride14.xml" ContentType="application/vnd.openxmlformats-officedocument.themeOverride+xml"/>
  <Override PartName="/ppt/notesSlides/notesSlide22.xml" ContentType="application/vnd.openxmlformats-officedocument.presentationml.notesSlide+xml"/>
  <Override PartName="/ppt/charts/chart15.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5.xml" ContentType="application/vnd.openxmlformats-officedocument.themeOverride+xml"/>
  <Override PartName="/ppt/charts/chart16.xml" ContentType="application/vnd.openxmlformats-officedocument.drawingml.chart+xml"/>
  <Override PartName="/ppt/theme/themeOverride16.xml" ContentType="application/vnd.openxmlformats-officedocument.themeOverride+xml"/>
  <Override PartName="/ppt/notesSlides/notesSlide23.xml" ContentType="application/vnd.openxmlformats-officedocument.presentationml.notesSlide+xml"/>
  <Override PartName="/ppt/charts/chart17.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7.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3684" r:id="rId2"/>
  </p:sldMasterIdLst>
  <p:notesMasterIdLst>
    <p:notesMasterId r:id="rId30"/>
  </p:notesMasterIdLst>
  <p:handoutMasterIdLst>
    <p:handoutMasterId r:id="rId31"/>
  </p:handoutMasterIdLst>
  <p:sldIdLst>
    <p:sldId id="256" r:id="rId3"/>
    <p:sldId id="257" r:id="rId4"/>
    <p:sldId id="258" r:id="rId5"/>
    <p:sldId id="259" r:id="rId6"/>
    <p:sldId id="260" r:id="rId7"/>
    <p:sldId id="261" r:id="rId8"/>
    <p:sldId id="3154" r:id="rId9"/>
    <p:sldId id="3152" r:id="rId10"/>
    <p:sldId id="264" r:id="rId11"/>
    <p:sldId id="265" r:id="rId12"/>
    <p:sldId id="266" r:id="rId13"/>
    <p:sldId id="267" r:id="rId14"/>
    <p:sldId id="268" r:id="rId15"/>
    <p:sldId id="288" r:id="rId16"/>
    <p:sldId id="270" r:id="rId17"/>
    <p:sldId id="272" r:id="rId18"/>
    <p:sldId id="274" r:id="rId19"/>
    <p:sldId id="276" r:id="rId20"/>
    <p:sldId id="277" r:id="rId21"/>
    <p:sldId id="278" r:id="rId22"/>
    <p:sldId id="279" r:id="rId23"/>
    <p:sldId id="280" r:id="rId24"/>
    <p:sldId id="282" r:id="rId25"/>
    <p:sldId id="283" r:id="rId26"/>
    <p:sldId id="284" r:id="rId27"/>
    <p:sldId id="285" r:id="rId28"/>
    <p:sldId id="286" r:id="rId29"/>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72">
          <p15:clr>
            <a:srgbClr val="A4A3A4"/>
          </p15:clr>
        </p15:guide>
        <p15:guide id="2" orient="horz" pos="4065">
          <p15:clr>
            <a:srgbClr val="A4A3A4"/>
          </p15:clr>
        </p15:guide>
        <p15:guide id="3" orient="horz" pos="3702">
          <p15:clr>
            <a:srgbClr val="A4A3A4"/>
          </p15:clr>
        </p15:guide>
        <p15:guide id="4" pos="768">
          <p15:clr>
            <a:srgbClr val="A4A3A4"/>
          </p15:clr>
        </p15:guide>
        <p15:guide id="5" pos="3584">
          <p15:clr>
            <a:srgbClr val="A4A3A4"/>
          </p15:clr>
        </p15:guide>
        <p15:guide id="6" pos="4096">
          <p15:clr>
            <a:srgbClr val="A4A3A4"/>
          </p15:clr>
        </p15:guide>
        <p15:guide id="7" pos="7321">
          <p15:clr>
            <a:srgbClr val="A4A3A4"/>
          </p15:clr>
        </p15:guide>
        <p15:guide id="8" orient="horz" pos="845">
          <p15:clr>
            <a:srgbClr val="A4A3A4"/>
          </p15:clr>
        </p15:guide>
        <p15:guide id="9" orient="horz" pos="2251">
          <p15:clr>
            <a:srgbClr val="A4A3A4"/>
          </p15:clr>
        </p15:guide>
        <p15:guide id="10" pos="3430">
          <p15:clr>
            <a:srgbClr val="A4A3A4"/>
          </p15:clr>
        </p15:guide>
        <p15:guide id="11" pos="7577">
          <p15:clr>
            <a:srgbClr val="A4A3A4"/>
          </p15:clr>
        </p15:guide>
        <p15:guide id="12" pos="4966">
          <p15:clr>
            <a:srgbClr val="A4A3A4"/>
          </p15:clr>
        </p15:guide>
        <p15:guide id="13" pos="5581">
          <p15:clr>
            <a:srgbClr val="A4A3A4"/>
          </p15:clr>
        </p15:guide>
      </p15:sldGuideLst>
    </p:ext>
    <p:ext uri="{2D200454-40CA-4A62-9FC3-DE9A4176ACB9}">
      <p15:notesGuideLst xmlns:p15="http://schemas.microsoft.com/office/powerpoint/2012/main">
        <p15:guide id="1" orient="horz" pos="3051">
          <p15:clr>
            <a:srgbClr val="A4A3A4"/>
          </p15:clr>
        </p15:guide>
        <p15:guide id="2" pos="2160">
          <p15:clr>
            <a:srgbClr val="A4A3A4"/>
          </p15:clr>
        </p15:guide>
        <p15:guide id="3" orient="horz" pos="3127">
          <p15:clr>
            <a:srgbClr val="A4A3A4"/>
          </p15:clr>
        </p15:guide>
        <p15:guide id="4" pos="2141">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3" roundtripDataSignature="AMtx7mjjKI1pe5ngUKmBoRNJQ9nE3i21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CA50BEF-83E2-4078-93FC-769A68213ACB}">
  <a:tblStyle styleId="{CCA50BEF-83E2-4078-93FC-769A68213AC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3F9FA"/>
          </a:solidFill>
        </a:fill>
      </a:tcStyle>
    </a:wholeTbl>
    <a:band1H>
      <a:tcTxStyle/>
      <a:tcStyle>
        <a:tcBdr/>
        <a:fill>
          <a:solidFill>
            <a:srgbClr val="E7F3F4"/>
          </a:solidFill>
        </a:fill>
      </a:tcStyle>
    </a:band1H>
    <a:band2H>
      <a:tcTxStyle/>
      <a:tcStyle>
        <a:tcBdr/>
      </a:tcStyle>
    </a:band2H>
    <a:band1V>
      <a:tcTxStyle/>
      <a:tcStyle>
        <a:tcBdr/>
        <a:fill>
          <a:solidFill>
            <a:srgbClr val="E7F3F4"/>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0609059D-DE75-4F71-AF5F-33A09864BCF8}"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72"/>
      </p:cViewPr>
      <p:guideLst>
        <p:guide orient="horz" pos="572"/>
        <p:guide orient="horz" pos="4065"/>
        <p:guide orient="horz" pos="3702"/>
        <p:guide pos="768"/>
        <p:guide pos="3584"/>
        <p:guide pos="4096"/>
        <p:guide pos="7321"/>
        <p:guide orient="horz" pos="845"/>
        <p:guide orient="horz" pos="2251"/>
        <p:guide pos="3430"/>
        <p:guide pos="7577"/>
        <p:guide pos="4966"/>
        <p:guide pos="5581"/>
      </p:guideLst>
    </p:cSldViewPr>
  </p:slideViewPr>
  <p:notesTextViewPr>
    <p:cViewPr>
      <p:scale>
        <a:sx n="1" d="1"/>
        <a:sy n="1" d="1"/>
      </p:scale>
      <p:origin x="0" y="0"/>
    </p:cViewPr>
  </p:notesTextViewPr>
  <p:notesViewPr>
    <p:cSldViewPr snapToGrid="0">
      <p:cViewPr varScale="1">
        <p:scale>
          <a:sx n="50" d="100"/>
          <a:sy n="50" d="100"/>
        </p:scale>
        <p:origin x="2976" y="42"/>
      </p:cViewPr>
      <p:guideLst>
        <p:guide orient="horz" pos="3051"/>
        <p:guide pos="2160"/>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46"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43" Type="http://customschemas.google.com/relationships/presentationmetadata" Target="metadata"/><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2" Type="http://schemas.openxmlformats.org/officeDocument/2006/relationships/oleObject" Target="file:///C:\Users\victo\Desktop\Projetos%20IBRC\Sa&#250;de\Unimed%20Presidente%20Prudente\Unimed%20Presidente%20Prudente%20-%20Processamento%20A.xlsm"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11.xml.rels><?xml version="1.0" encoding="UTF-8" standalone="yes"?>
<Relationships xmlns="http://schemas.openxmlformats.org/package/2006/relationships"><Relationship Id="rId2" Type="http://schemas.openxmlformats.org/officeDocument/2006/relationships/oleObject" Target="file:///C:\Users\victo\Desktop\Projetos%20IBRC\Sa&#250;de\Unimed%20Presidente%20Prudente\Unimed%20Presidente%20Prudente%20-%20Processamento%20A.xlsm" TargetMode="External"/><Relationship Id="rId1" Type="http://schemas.openxmlformats.org/officeDocument/2006/relationships/themeOverride" Target="../theme/themeOverride11.xm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_rels/chart14.xml.rels><?xml version="1.0" encoding="UTF-8" standalone="yes"?>
<Relationships xmlns="http://schemas.openxmlformats.org/package/2006/relationships"><Relationship Id="rId2" Type="http://schemas.openxmlformats.org/officeDocument/2006/relationships/oleObject" Target="file:///C:\Users\victo\Desktop\Projetos%20IBRC\Sa&#250;de\Unimed%20Presidente%20Prudente\Unimed%20Presidente%20Prudente%20-%20Processamento%20A.xlsm" TargetMode="External"/><Relationship Id="rId1" Type="http://schemas.openxmlformats.org/officeDocument/2006/relationships/themeOverride" Target="../theme/themeOverride14.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6.xml.rels><?xml version="1.0" encoding="UTF-8" standalone="yes"?>
<Relationships xmlns="http://schemas.openxmlformats.org/package/2006/relationships"><Relationship Id="rId2" Type="http://schemas.openxmlformats.org/officeDocument/2006/relationships/oleObject" Target="file:///C:\Users\victo\Desktop\Projetos%20IBRC\Sa&#250;de\Unimed%20Presidente%20Prudente\Unimed%20Presidente%20Prudente%20-%20Processamento%20A.xlsm" TargetMode="External"/><Relationship Id="rId1" Type="http://schemas.openxmlformats.org/officeDocument/2006/relationships/themeOverride" Target="../theme/themeOverride16.xm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7.xml.rels><?xml version="1.0" encoding="UTF-8" standalone="yes"?>
<Relationships xmlns="http://schemas.openxmlformats.org/package/2006/relationships"><Relationship Id="rId2" Type="http://schemas.openxmlformats.org/officeDocument/2006/relationships/oleObject" Target="file:///C:\Users\victo\Desktop\Projetos%20IBRC\Sa&#250;de\Unimed%20Presidente%20Prudente\Unimed%20Presidente%20Prudente%20-%20Processamento%20A.xlsm" TargetMode="External"/><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2" Type="http://schemas.openxmlformats.org/officeDocument/2006/relationships/oleObject" Target="file:///C:\Users\victo\Desktop\Projetos%20IBRC\Sa&#250;de\Unimed%20Presidente%20Prudente\Unimed%20Presidente%20Prudente%20-%20Processamento%20A.xlsm" TargetMode="External"/><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Gráficos!$B$26</c:f>
              <c:strCache>
                <c:ptCount val="1"/>
                <c:pt idx="0">
                  <c:v>Masculino</c:v>
                </c:pt>
              </c:strCache>
            </c:strRef>
          </c:tx>
          <c:spPr>
            <a:noFill/>
            <a:ln>
              <a:noFill/>
            </a:ln>
            <a:effectLst/>
          </c:spPr>
          <c:invertIfNegative val="0"/>
          <c:dLbls>
            <c:dLbl>
              <c:idx val="0"/>
              <c:layout>
                <c:manualLayout>
                  <c:x val="4.811287484260734E-3"/>
                  <c:y val="-0.32956202538739598"/>
                </c:manualLayout>
              </c:layout>
              <c:spPr>
                <a:noFill/>
                <a:ln>
                  <a:noFill/>
                </a:ln>
                <a:effectLst/>
              </c:spPr>
              <c:txPr>
                <a:bodyPr/>
                <a:lstStyle/>
                <a:p>
                  <a:pPr>
                    <a:defRPr sz="1600" b="1">
                      <a:solidFill>
                        <a:schemeClr val="accent1">
                          <a:lumMod val="50000"/>
                        </a:schemeClr>
                      </a:solidFill>
                    </a:defRPr>
                  </a:pPr>
                  <a:endParaRPr lang="pt-BR"/>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B16-49D7-8ADE-CD9B88F22236}"/>
                </c:ext>
              </c:extLst>
            </c:dLbl>
            <c:dLbl>
              <c:idx val="1"/>
              <c:layout>
                <c:manualLayout>
                  <c:x val="-5.0299967993385986E-2"/>
                  <c:y val="-0.31380932997309263"/>
                </c:manualLayout>
              </c:layout>
              <c:spPr>
                <a:noFill/>
                <a:ln>
                  <a:noFill/>
                </a:ln>
                <a:effectLst/>
              </c:spPr>
              <c:txPr>
                <a:bodyPr/>
                <a:lstStyle/>
                <a:p>
                  <a:pPr>
                    <a:defRPr sz="1600" b="1">
                      <a:solidFill>
                        <a:srgbClr val="582808"/>
                      </a:solidFill>
                    </a:defRPr>
                  </a:pPr>
                  <a:endParaRPr lang="pt-BR"/>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B16-49D7-8ADE-CD9B88F22236}"/>
                </c:ext>
              </c:extLst>
            </c:dLbl>
            <c:spPr>
              <a:noFill/>
              <a:ln>
                <a:noFill/>
              </a:ln>
              <a:effectLst/>
            </c:spPr>
            <c:txPr>
              <a:bodyPr/>
              <a:lstStyle/>
              <a:p>
                <a:pPr>
                  <a:defRPr sz="1600" b="1">
                    <a:solidFill>
                      <a:schemeClr val="tx1">
                        <a:lumMod val="75000"/>
                        <a:lumOff val="25000"/>
                      </a:schemeClr>
                    </a:solidFill>
                  </a:defRPr>
                </a:pPr>
                <a:endParaRPr lang="pt-B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Gráficos!$C$26:$D$26</c:f>
              <c:numCache>
                <c:formatCode>0.0</c:formatCode>
                <c:ptCount val="2"/>
                <c:pt idx="0">
                  <c:v>40.783034257748781</c:v>
                </c:pt>
                <c:pt idx="1">
                  <c:v>59.216965742251219</c:v>
                </c:pt>
              </c:numCache>
            </c:numRef>
          </c:val>
          <c:extLst>
            <c:ext xmlns:c16="http://schemas.microsoft.com/office/drawing/2014/chart" uri="{C3380CC4-5D6E-409C-BE32-E72D297353CC}">
              <c16:uniqueId val="{00000002-DB16-49D7-8ADE-CD9B88F22236}"/>
            </c:ext>
          </c:extLst>
        </c:ser>
        <c:ser>
          <c:idx val="1"/>
          <c:order val="1"/>
          <c:tx>
            <c:strRef>
              <c:f>Gráficos!$B$25</c:f>
              <c:strCache>
                <c:ptCount val="1"/>
                <c:pt idx="0">
                  <c:v>Feminino</c:v>
                </c:pt>
              </c:strCache>
            </c:strRef>
          </c:tx>
          <c:spPr>
            <a:solidFill>
              <a:schemeClr val="bg1">
                <a:alpha val="77000"/>
              </a:schemeClr>
            </a:solidFill>
            <a:ln>
              <a:noFill/>
            </a:ln>
            <a:effectLst/>
          </c:spPr>
          <c:invertIfNegative val="0"/>
          <c:val>
            <c:numRef>
              <c:f>Gráficos!$C$25:$D$25</c:f>
              <c:numCache>
                <c:formatCode>0.0</c:formatCode>
                <c:ptCount val="2"/>
                <c:pt idx="0">
                  <c:v>59.216965742251226</c:v>
                </c:pt>
                <c:pt idx="1">
                  <c:v>40.783034257748774</c:v>
                </c:pt>
              </c:numCache>
            </c:numRef>
          </c:val>
          <c:extLst>
            <c:ext xmlns:c16="http://schemas.microsoft.com/office/drawing/2014/chart" uri="{C3380CC4-5D6E-409C-BE32-E72D297353CC}">
              <c16:uniqueId val="{00000003-DB16-49D7-8ADE-CD9B88F22236}"/>
            </c:ext>
          </c:extLst>
        </c:ser>
        <c:dLbls>
          <c:showLegendKey val="0"/>
          <c:showVal val="0"/>
          <c:showCatName val="0"/>
          <c:showSerName val="0"/>
          <c:showPercent val="0"/>
          <c:showBubbleSize val="0"/>
        </c:dLbls>
        <c:gapWidth val="0"/>
        <c:overlap val="100"/>
        <c:axId val="115505152"/>
        <c:axId val="89642048"/>
      </c:barChart>
      <c:catAx>
        <c:axId val="115505152"/>
        <c:scaling>
          <c:orientation val="minMax"/>
        </c:scaling>
        <c:delete val="1"/>
        <c:axPos val="b"/>
        <c:numFmt formatCode="General" sourceLinked="1"/>
        <c:majorTickMark val="out"/>
        <c:minorTickMark val="none"/>
        <c:tickLblPos val="nextTo"/>
        <c:crossAx val="89642048"/>
        <c:crosses val="autoZero"/>
        <c:auto val="1"/>
        <c:lblAlgn val="ctr"/>
        <c:lblOffset val="100"/>
        <c:noMultiLvlLbl val="0"/>
      </c:catAx>
      <c:valAx>
        <c:axId val="89642048"/>
        <c:scaling>
          <c:orientation val="minMax"/>
        </c:scaling>
        <c:delete val="1"/>
        <c:axPos val="l"/>
        <c:numFmt formatCode="0%" sourceLinked="1"/>
        <c:majorTickMark val="none"/>
        <c:minorTickMark val="none"/>
        <c:tickLblPos val="nextTo"/>
        <c:crossAx val="1155051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638417055484772E-2"/>
          <c:y val="8.5927234268336539E-2"/>
          <c:w val="0.93672316588903048"/>
          <c:h val="0.71772066704888204"/>
        </c:manualLayout>
      </c:layout>
      <c:barChart>
        <c:barDir val="col"/>
        <c:grouping val="clustered"/>
        <c:varyColors val="0"/>
        <c:ser>
          <c:idx val="0"/>
          <c:order val="0"/>
          <c:spPr>
            <a:solidFill>
              <a:schemeClr val="bg1">
                <a:lumMod val="50000"/>
              </a:schemeClr>
            </a:solidFill>
            <a:ln w="76200" cap="rnd">
              <a:solidFill>
                <a:schemeClr val="accent1"/>
              </a:solidFill>
            </a:ln>
            <a:effectLst/>
          </c:spPr>
          <c:invertIfNegative val="0"/>
          <c:dPt>
            <c:idx val="0"/>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1-FCAE-48C1-A0E0-EB5EC92EC6AB}"/>
              </c:ext>
            </c:extLst>
          </c:dPt>
          <c:dPt>
            <c:idx val="1"/>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3-FCAE-48C1-A0E0-EB5EC92EC6AB}"/>
              </c:ext>
            </c:extLst>
          </c:dPt>
          <c:dPt>
            <c:idx val="2"/>
            <c:invertIfNegative val="0"/>
            <c:bubble3D val="0"/>
            <c:spPr>
              <a:solidFill>
                <a:schemeClr val="bg1">
                  <a:lumMod val="65000"/>
                </a:schemeClr>
              </a:solidFill>
              <a:ln w="76200" cap="rnd">
                <a:solidFill>
                  <a:schemeClr val="bg1">
                    <a:lumMod val="65000"/>
                  </a:schemeClr>
                </a:solidFill>
              </a:ln>
              <a:effectLst/>
            </c:spPr>
            <c:extLst>
              <c:ext xmlns:c16="http://schemas.microsoft.com/office/drawing/2014/chart" uri="{C3380CC4-5D6E-409C-BE32-E72D297353CC}">
                <c16:uniqueId val="{00000005-FCAE-48C1-A0E0-EB5EC92EC6AB}"/>
              </c:ext>
            </c:extLst>
          </c:dPt>
          <c:dPt>
            <c:idx val="3"/>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7-FCAE-48C1-A0E0-EB5EC92EC6AB}"/>
              </c:ext>
            </c:extLst>
          </c:dPt>
          <c:dPt>
            <c:idx val="4"/>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9-FCAE-48C1-A0E0-EB5EC92EC6AB}"/>
              </c:ext>
            </c:extLst>
          </c:dPt>
          <c:dPt>
            <c:idx val="5"/>
            <c:invertIfNegative val="0"/>
            <c:bubble3D val="0"/>
            <c:spPr>
              <a:solidFill>
                <a:schemeClr val="accent4">
                  <a:lumMod val="60000"/>
                  <a:lumOff val="40000"/>
                </a:schemeClr>
              </a:solidFill>
              <a:ln w="76200" cap="rnd">
                <a:solidFill>
                  <a:schemeClr val="accent4">
                    <a:lumMod val="60000"/>
                    <a:lumOff val="40000"/>
                  </a:schemeClr>
                </a:solidFill>
              </a:ln>
              <a:effectLst/>
            </c:spPr>
            <c:extLst>
              <c:ext xmlns:c16="http://schemas.microsoft.com/office/drawing/2014/chart" uri="{C3380CC4-5D6E-409C-BE32-E72D297353CC}">
                <c16:uniqueId val="{0000000B-FCAE-48C1-A0E0-EB5EC92EC6AB}"/>
              </c:ext>
            </c:extLst>
          </c:dPt>
          <c:dPt>
            <c:idx val="6"/>
            <c:invertIfNegative val="0"/>
            <c:bubble3D val="0"/>
            <c:spPr>
              <a:solidFill>
                <a:schemeClr val="accent2">
                  <a:lumMod val="60000"/>
                  <a:lumOff val="40000"/>
                </a:schemeClr>
              </a:solidFill>
              <a:ln w="76200" cap="rnd">
                <a:solidFill>
                  <a:schemeClr val="accent2">
                    <a:lumMod val="60000"/>
                    <a:lumOff val="40000"/>
                  </a:schemeClr>
                </a:solidFill>
              </a:ln>
              <a:effectLst/>
            </c:spPr>
            <c:extLst>
              <c:ext xmlns:c16="http://schemas.microsoft.com/office/drawing/2014/chart" uri="{C3380CC4-5D6E-409C-BE32-E72D297353CC}">
                <c16:uniqueId val="{0000000D-FCAE-48C1-A0E0-EB5EC92EC6AB}"/>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Gráficos!$B$158:$B$162</c:f>
              <c:strCache>
                <c:ptCount val="5"/>
                <c:pt idx="0">
                  <c:v>Muito Bom</c:v>
                </c:pt>
                <c:pt idx="1">
                  <c:v>Bom</c:v>
                </c:pt>
                <c:pt idx="2">
                  <c:v>Regular</c:v>
                </c:pt>
                <c:pt idx="3">
                  <c:v>Ruim</c:v>
                </c:pt>
                <c:pt idx="4">
                  <c:v>Muito Ruim</c:v>
                </c:pt>
              </c:strCache>
            </c:strRef>
          </c:cat>
          <c:val>
            <c:numRef>
              <c:f>Gráficos!$C$158:$C$162</c:f>
              <c:numCache>
                <c:formatCode>0.0</c:formatCode>
                <c:ptCount val="5"/>
                <c:pt idx="0">
                  <c:v>26.52671755725191</c:v>
                </c:pt>
                <c:pt idx="1">
                  <c:v>42.366412213740453</c:v>
                </c:pt>
                <c:pt idx="2">
                  <c:v>20.801526717557252</c:v>
                </c:pt>
                <c:pt idx="3">
                  <c:v>6.1068702290076331</c:v>
                </c:pt>
                <c:pt idx="4">
                  <c:v>4.1984732824427482</c:v>
                </c:pt>
              </c:numCache>
            </c:numRef>
          </c:val>
          <c:extLst>
            <c:ext xmlns:c16="http://schemas.microsoft.com/office/drawing/2014/chart" uri="{C3380CC4-5D6E-409C-BE32-E72D297353CC}">
              <c16:uniqueId val="{0000000E-FCAE-48C1-A0E0-EB5EC92EC6AB}"/>
            </c:ext>
          </c:extLst>
        </c:ser>
        <c:dLbls>
          <c:showLegendKey val="0"/>
          <c:showVal val="1"/>
          <c:showCatName val="0"/>
          <c:showSerName val="0"/>
          <c:showPercent val="0"/>
          <c:showBubbleSize val="0"/>
        </c:dLbls>
        <c:gapWidth val="150"/>
        <c:overlap val="-25"/>
        <c:axId val="522791888"/>
        <c:axId val="522792304"/>
      </c:barChart>
      <c:catAx>
        <c:axId val="522791888"/>
        <c:scaling>
          <c:orientation val="maxMin"/>
        </c:scaling>
        <c:delete val="1"/>
        <c:axPos val="b"/>
        <c:numFmt formatCode="General" sourceLinked="1"/>
        <c:majorTickMark val="out"/>
        <c:minorTickMark val="none"/>
        <c:tickLblPos val="nextTo"/>
        <c:crossAx val="522792304"/>
        <c:crosses val="autoZero"/>
        <c:auto val="1"/>
        <c:lblAlgn val="ctr"/>
        <c:lblOffset val="100"/>
        <c:noMultiLvlLbl val="0"/>
      </c:catAx>
      <c:valAx>
        <c:axId val="522792304"/>
        <c:scaling>
          <c:orientation val="minMax"/>
        </c:scaling>
        <c:delete val="1"/>
        <c:axPos val="r"/>
        <c:numFmt formatCode="0.0" sourceLinked="1"/>
        <c:majorTickMark val="out"/>
        <c:minorTickMark val="none"/>
        <c:tickLblPos val="nextTo"/>
        <c:crossAx val="5227918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Gráficos!$P$159</c:f>
              <c:strCache>
                <c:ptCount val="1"/>
                <c:pt idx="0">
                  <c:v>Feminino</c:v>
                </c:pt>
              </c:strCache>
            </c:strRef>
          </c:tx>
          <c:spPr>
            <a:noFill/>
            <a:ln>
              <a:noFill/>
            </a:ln>
            <a:effectLst/>
          </c:spPr>
          <c:invertIfNegative val="0"/>
          <c:dLbls>
            <c:dLbl>
              <c:idx val="0"/>
              <c:layout>
                <c:manualLayout>
                  <c:x val="4.8110798916624455E-3"/>
                  <c:y val="-0.2761109949027799"/>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3D-471F-83A3-35F2AA53016E}"/>
                </c:ext>
              </c:extLst>
            </c:dLbl>
            <c:dLbl>
              <c:idx val="1"/>
              <c:layout>
                <c:manualLayout>
                  <c:x val="-4.6762185169483959E-2"/>
                  <c:y val="-0.2348778472736333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C3D-471F-83A3-35F2AA53016E}"/>
                </c:ext>
              </c:extLst>
            </c:dLbl>
            <c:spPr>
              <a:noFill/>
              <a:ln>
                <a:noFill/>
              </a:ln>
              <a:effectLst/>
            </c:spPr>
            <c:txPr>
              <a:bodyPr/>
              <a:lstStyle/>
              <a:p>
                <a:pPr>
                  <a:defRPr sz="1200" b="1">
                    <a:solidFill>
                      <a:schemeClr val="bg1"/>
                    </a:solidFill>
                  </a:defRPr>
                </a:pPr>
                <a:endParaRPr lang="pt-B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Gráficos!$Q$158:$Q$159</c:f>
              <c:numCache>
                <c:formatCode>0.0</c:formatCode>
                <c:ptCount val="2"/>
                <c:pt idx="0">
                  <c:v>70.697674418604649</c:v>
                </c:pt>
                <c:pt idx="1">
                  <c:v>67.637540453074436</c:v>
                </c:pt>
              </c:numCache>
            </c:numRef>
          </c:val>
          <c:extLst>
            <c:ext xmlns:c16="http://schemas.microsoft.com/office/drawing/2014/chart" uri="{C3380CC4-5D6E-409C-BE32-E72D297353CC}">
              <c16:uniqueId val="{00000002-1C3D-471F-83A3-35F2AA53016E}"/>
            </c:ext>
          </c:extLst>
        </c:ser>
        <c:ser>
          <c:idx val="1"/>
          <c:order val="1"/>
          <c:tx>
            <c:strRef>
              <c:f>Gráficos!$P$158</c:f>
              <c:strCache>
                <c:ptCount val="1"/>
                <c:pt idx="0">
                  <c:v>Masculino</c:v>
                </c:pt>
              </c:strCache>
            </c:strRef>
          </c:tx>
          <c:spPr>
            <a:solidFill>
              <a:schemeClr val="bg1">
                <a:alpha val="77000"/>
              </a:schemeClr>
            </a:solidFill>
            <a:ln>
              <a:noFill/>
            </a:ln>
            <a:effectLst/>
          </c:spPr>
          <c:invertIfNegative val="0"/>
          <c:val>
            <c:numRef>
              <c:f>Gráficos!$R$158:$R$159</c:f>
              <c:numCache>
                <c:formatCode>0.0</c:formatCode>
                <c:ptCount val="2"/>
                <c:pt idx="0">
                  <c:v>29.302325581395351</c:v>
                </c:pt>
                <c:pt idx="1">
                  <c:v>32.362459546925564</c:v>
                </c:pt>
              </c:numCache>
            </c:numRef>
          </c:val>
          <c:extLst>
            <c:ext xmlns:c16="http://schemas.microsoft.com/office/drawing/2014/chart" uri="{C3380CC4-5D6E-409C-BE32-E72D297353CC}">
              <c16:uniqueId val="{00000003-1C3D-471F-83A3-35F2AA53016E}"/>
            </c:ext>
          </c:extLst>
        </c:ser>
        <c:dLbls>
          <c:showLegendKey val="0"/>
          <c:showVal val="0"/>
          <c:showCatName val="0"/>
          <c:showSerName val="0"/>
          <c:showPercent val="0"/>
          <c:showBubbleSize val="0"/>
        </c:dLbls>
        <c:gapWidth val="0"/>
        <c:overlap val="100"/>
        <c:axId val="115505152"/>
        <c:axId val="89642048"/>
      </c:barChart>
      <c:catAx>
        <c:axId val="115505152"/>
        <c:scaling>
          <c:orientation val="minMax"/>
        </c:scaling>
        <c:delete val="1"/>
        <c:axPos val="b"/>
        <c:numFmt formatCode="General" sourceLinked="1"/>
        <c:majorTickMark val="out"/>
        <c:minorTickMark val="none"/>
        <c:tickLblPos val="nextTo"/>
        <c:crossAx val="89642048"/>
        <c:crosses val="autoZero"/>
        <c:auto val="1"/>
        <c:lblAlgn val="ctr"/>
        <c:lblOffset val="100"/>
        <c:noMultiLvlLbl val="0"/>
      </c:catAx>
      <c:valAx>
        <c:axId val="89642048"/>
        <c:scaling>
          <c:orientation val="minMax"/>
          <c:min val="0"/>
        </c:scaling>
        <c:delete val="1"/>
        <c:axPos val="l"/>
        <c:numFmt formatCode="0%" sourceLinked="1"/>
        <c:majorTickMark val="out"/>
        <c:minorTickMark val="none"/>
        <c:tickLblPos val="nextTo"/>
        <c:crossAx val="1155051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doughnutChart>
        <c:varyColors val="1"/>
        <c:ser>
          <c:idx val="0"/>
          <c:order val="0"/>
          <c:dPt>
            <c:idx val="0"/>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1-B444-4B49-9444-A2250A921666}"/>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B444-4B49-9444-A2250A921666}"/>
              </c:ext>
            </c:extLst>
          </c:dPt>
          <c:dLbls>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extLst>
                <c:ext xmlns:c16="http://schemas.microsoft.com/office/drawing/2014/chart" uri="{C3380CC4-5D6E-409C-BE32-E72D297353CC}">
                  <c16:uniqueId val="{00000003-B444-4B49-9444-A2250A92166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Gráficos!$B$182:$B$183</c:f>
              <c:strCache>
                <c:ptCount val="2"/>
                <c:pt idx="0">
                  <c:v>Sim</c:v>
                </c:pt>
                <c:pt idx="1">
                  <c:v>Não</c:v>
                </c:pt>
              </c:strCache>
            </c:strRef>
          </c:cat>
          <c:val>
            <c:numRef>
              <c:f>Gráficos!$C$182:$C$183</c:f>
              <c:numCache>
                <c:formatCode>0.0</c:formatCode>
                <c:ptCount val="2"/>
                <c:pt idx="0">
                  <c:v>40.650406504065039</c:v>
                </c:pt>
                <c:pt idx="1">
                  <c:v>59.349593495934961</c:v>
                </c:pt>
              </c:numCache>
            </c:numRef>
          </c:val>
          <c:extLst>
            <c:ext xmlns:c16="http://schemas.microsoft.com/office/drawing/2014/chart" uri="{C3380CC4-5D6E-409C-BE32-E72D297353CC}">
              <c16:uniqueId val="{00000004-B444-4B49-9444-A2250A921666}"/>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l"/>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638417055484772E-2"/>
          <c:y val="8.5927234268336539E-2"/>
          <c:w val="0.93672316588903048"/>
          <c:h val="0.71772066704888204"/>
        </c:manualLayout>
      </c:layout>
      <c:barChart>
        <c:barDir val="col"/>
        <c:grouping val="clustered"/>
        <c:varyColors val="0"/>
        <c:ser>
          <c:idx val="0"/>
          <c:order val="0"/>
          <c:spPr>
            <a:solidFill>
              <a:schemeClr val="bg1">
                <a:lumMod val="50000"/>
              </a:schemeClr>
            </a:solidFill>
            <a:ln w="76200" cap="rnd">
              <a:solidFill>
                <a:schemeClr val="accent1"/>
              </a:solidFill>
            </a:ln>
            <a:effectLst/>
          </c:spPr>
          <c:invertIfNegative val="0"/>
          <c:dPt>
            <c:idx val="0"/>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1-6E6D-42EA-98A7-E1AB0812C954}"/>
              </c:ext>
            </c:extLst>
          </c:dPt>
          <c:dPt>
            <c:idx val="1"/>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3-6E6D-42EA-98A7-E1AB0812C954}"/>
              </c:ext>
            </c:extLst>
          </c:dPt>
          <c:dPt>
            <c:idx val="2"/>
            <c:invertIfNegative val="0"/>
            <c:bubble3D val="0"/>
            <c:spPr>
              <a:solidFill>
                <a:schemeClr val="bg1">
                  <a:lumMod val="65000"/>
                </a:schemeClr>
              </a:solidFill>
              <a:ln w="76200" cap="rnd">
                <a:solidFill>
                  <a:schemeClr val="bg1">
                    <a:lumMod val="65000"/>
                  </a:schemeClr>
                </a:solidFill>
              </a:ln>
              <a:effectLst/>
            </c:spPr>
            <c:extLst>
              <c:ext xmlns:c16="http://schemas.microsoft.com/office/drawing/2014/chart" uri="{C3380CC4-5D6E-409C-BE32-E72D297353CC}">
                <c16:uniqueId val="{00000005-6E6D-42EA-98A7-E1AB0812C954}"/>
              </c:ext>
            </c:extLst>
          </c:dPt>
          <c:dPt>
            <c:idx val="3"/>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7-6E6D-42EA-98A7-E1AB0812C954}"/>
              </c:ext>
            </c:extLst>
          </c:dPt>
          <c:dPt>
            <c:idx val="4"/>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9-6E6D-42EA-98A7-E1AB0812C954}"/>
              </c:ext>
            </c:extLst>
          </c:dPt>
          <c:dPt>
            <c:idx val="5"/>
            <c:invertIfNegative val="0"/>
            <c:bubble3D val="0"/>
            <c:spPr>
              <a:solidFill>
                <a:schemeClr val="accent4">
                  <a:lumMod val="60000"/>
                  <a:lumOff val="40000"/>
                </a:schemeClr>
              </a:solidFill>
              <a:ln w="76200" cap="rnd">
                <a:solidFill>
                  <a:schemeClr val="accent4">
                    <a:lumMod val="60000"/>
                    <a:lumOff val="40000"/>
                  </a:schemeClr>
                </a:solidFill>
              </a:ln>
              <a:effectLst/>
            </c:spPr>
            <c:extLst>
              <c:ext xmlns:c16="http://schemas.microsoft.com/office/drawing/2014/chart" uri="{C3380CC4-5D6E-409C-BE32-E72D297353CC}">
                <c16:uniqueId val="{0000000B-6E6D-42EA-98A7-E1AB0812C954}"/>
              </c:ext>
            </c:extLst>
          </c:dPt>
          <c:dPt>
            <c:idx val="6"/>
            <c:invertIfNegative val="0"/>
            <c:bubble3D val="0"/>
            <c:spPr>
              <a:solidFill>
                <a:schemeClr val="accent2">
                  <a:lumMod val="60000"/>
                  <a:lumOff val="40000"/>
                </a:schemeClr>
              </a:solidFill>
              <a:ln w="76200" cap="rnd">
                <a:solidFill>
                  <a:schemeClr val="accent2">
                    <a:lumMod val="60000"/>
                    <a:lumOff val="40000"/>
                  </a:schemeClr>
                </a:solidFill>
              </a:ln>
              <a:effectLst/>
            </c:spPr>
            <c:extLst>
              <c:ext xmlns:c16="http://schemas.microsoft.com/office/drawing/2014/chart" uri="{C3380CC4-5D6E-409C-BE32-E72D297353CC}">
                <c16:uniqueId val="{0000000D-6E6D-42EA-98A7-E1AB0812C954}"/>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Gráficos!$B$200:$B$204</c:f>
              <c:strCache>
                <c:ptCount val="5"/>
                <c:pt idx="0">
                  <c:v>Muito Bom</c:v>
                </c:pt>
                <c:pt idx="1">
                  <c:v>Bom</c:v>
                </c:pt>
                <c:pt idx="2">
                  <c:v>Regular</c:v>
                </c:pt>
                <c:pt idx="3">
                  <c:v>Ruim</c:v>
                </c:pt>
                <c:pt idx="4">
                  <c:v>Muito Ruim</c:v>
                </c:pt>
              </c:strCache>
            </c:strRef>
          </c:cat>
          <c:val>
            <c:numRef>
              <c:f>Gráficos!$C$200:$C$204</c:f>
              <c:numCache>
                <c:formatCode>0.0</c:formatCode>
                <c:ptCount val="5"/>
                <c:pt idx="0">
                  <c:v>22.674418604651162</c:v>
                </c:pt>
                <c:pt idx="1">
                  <c:v>42.441860465116278</c:v>
                </c:pt>
                <c:pt idx="2">
                  <c:v>25</c:v>
                </c:pt>
                <c:pt idx="3">
                  <c:v>6.104651162790697</c:v>
                </c:pt>
                <c:pt idx="4">
                  <c:v>3.7790697674418601</c:v>
                </c:pt>
              </c:numCache>
            </c:numRef>
          </c:val>
          <c:extLst>
            <c:ext xmlns:c16="http://schemas.microsoft.com/office/drawing/2014/chart" uri="{C3380CC4-5D6E-409C-BE32-E72D297353CC}">
              <c16:uniqueId val="{0000000E-6E6D-42EA-98A7-E1AB0812C954}"/>
            </c:ext>
          </c:extLst>
        </c:ser>
        <c:dLbls>
          <c:showLegendKey val="0"/>
          <c:showVal val="1"/>
          <c:showCatName val="0"/>
          <c:showSerName val="0"/>
          <c:showPercent val="0"/>
          <c:showBubbleSize val="0"/>
        </c:dLbls>
        <c:gapWidth val="150"/>
        <c:overlap val="-25"/>
        <c:axId val="522791888"/>
        <c:axId val="522792304"/>
      </c:barChart>
      <c:catAx>
        <c:axId val="522791888"/>
        <c:scaling>
          <c:orientation val="maxMin"/>
        </c:scaling>
        <c:delete val="1"/>
        <c:axPos val="b"/>
        <c:numFmt formatCode="General" sourceLinked="1"/>
        <c:majorTickMark val="out"/>
        <c:minorTickMark val="none"/>
        <c:tickLblPos val="nextTo"/>
        <c:crossAx val="522792304"/>
        <c:crosses val="autoZero"/>
        <c:auto val="1"/>
        <c:lblAlgn val="ctr"/>
        <c:lblOffset val="100"/>
        <c:noMultiLvlLbl val="0"/>
      </c:catAx>
      <c:valAx>
        <c:axId val="522792304"/>
        <c:scaling>
          <c:orientation val="minMax"/>
        </c:scaling>
        <c:delete val="1"/>
        <c:axPos val="r"/>
        <c:numFmt formatCode="0.0" sourceLinked="1"/>
        <c:majorTickMark val="out"/>
        <c:minorTickMark val="none"/>
        <c:tickLblPos val="nextTo"/>
        <c:crossAx val="5227918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Gráficos!$P$201</c:f>
              <c:strCache>
                <c:ptCount val="1"/>
                <c:pt idx="0">
                  <c:v>Feminino</c:v>
                </c:pt>
              </c:strCache>
            </c:strRef>
          </c:tx>
          <c:spPr>
            <a:noFill/>
            <a:ln>
              <a:noFill/>
            </a:ln>
            <a:effectLst/>
          </c:spPr>
          <c:invertIfNegative val="0"/>
          <c:dLbls>
            <c:dLbl>
              <c:idx val="0"/>
              <c:layout>
                <c:manualLayout>
                  <c:x val="1.0084292511332218E-2"/>
                  <c:y val="-0.217314723352389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D3E-4440-89D1-E1F4DFFA9EE7}"/>
                </c:ext>
              </c:extLst>
            </c:dLbl>
            <c:dLbl>
              <c:idx val="1"/>
              <c:layout>
                <c:manualLayout>
                  <c:x val="-4.1488972549814214E-2"/>
                  <c:y val="-0.2402229628691233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D3E-4440-89D1-E1F4DFFA9EE7}"/>
                </c:ext>
              </c:extLst>
            </c:dLbl>
            <c:spPr>
              <a:noFill/>
              <a:ln>
                <a:noFill/>
              </a:ln>
              <a:effectLst/>
            </c:spPr>
            <c:txPr>
              <a:bodyPr/>
              <a:lstStyle/>
              <a:p>
                <a:pPr>
                  <a:defRPr sz="1200" b="1">
                    <a:solidFill>
                      <a:schemeClr val="bg1"/>
                    </a:solidFill>
                  </a:defRPr>
                </a:pPr>
                <a:endParaRPr lang="pt-B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Gráficos!$Q$200:$Q$201</c:f>
              <c:numCache>
                <c:formatCode>0.0</c:formatCode>
                <c:ptCount val="2"/>
                <c:pt idx="0">
                  <c:v>62.676056338028168</c:v>
                </c:pt>
                <c:pt idx="1">
                  <c:v>66.831683168316829</c:v>
                </c:pt>
              </c:numCache>
            </c:numRef>
          </c:val>
          <c:extLst>
            <c:ext xmlns:c16="http://schemas.microsoft.com/office/drawing/2014/chart" uri="{C3380CC4-5D6E-409C-BE32-E72D297353CC}">
              <c16:uniqueId val="{00000002-CD3E-4440-89D1-E1F4DFFA9EE7}"/>
            </c:ext>
          </c:extLst>
        </c:ser>
        <c:ser>
          <c:idx val="1"/>
          <c:order val="1"/>
          <c:tx>
            <c:strRef>
              <c:f>Gráficos!$P$158</c:f>
              <c:strCache>
                <c:ptCount val="1"/>
                <c:pt idx="0">
                  <c:v>Masculino</c:v>
                </c:pt>
              </c:strCache>
            </c:strRef>
          </c:tx>
          <c:spPr>
            <a:solidFill>
              <a:schemeClr val="bg1">
                <a:alpha val="77000"/>
              </a:schemeClr>
            </a:solidFill>
            <a:ln>
              <a:noFill/>
            </a:ln>
            <a:effectLst/>
          </c:spPr>
          <c:invertIfNegative val="0"/>
          <c:val>
            <c:numRef>
              <c:f>Gráficos!$R$200:$R$201</c:f>
              <c:numCache>
                <c:formatCode>0.0</c:formatCode>
                <c:ptCount val="2"/>
                <c:pt idx="0">
                  <c:v>37.323943661971832</c:v>
                </c:pt>
                <c:pt idx="1">
                  <c:v>33.168316831683171</c:v>
                </c:pt>
              </c:numCache>
            </c:numRef>
          </c:val>
          <c:extLst>
            <c:ext xmlns:c16="http://schemas.microsoft.com/office/drawing/2014/chart" uri="{C3380CC4-5D6E-409C-BE32-E72D297353CC}">
              <c16:uniqueId val="{00000003-CD3E-4440-89D1-E1F4DFFA9EE7}"/>
            </c:ext>
          </c:extLst>
        </c:ser>
        <c:dLbls>
          <c:showLegendKey val="0"/>
          <c:showVal val="0"/>
          <c:showCatName val="0"/>
          <c:showSerName val="0"/>
          <c:showPercent val="0"/>
          <c:showBubbleSize val="0"/>
        </c:dLbls>
        <c:gapWidth val="0"/>
        <c:overlap val="100"/>
        <c:axId val="115505152"/>
        <c:axId val="89642048"/>
      </c:barChart>
      <c:catAx>
        <c:axId val="115505152"/>
        <c:scaling>
          <c:orientation val="minMax"/>
        </c:scaling>
        <c:delete val="1"/>
        <c:axPos val="b"/>
        <c:numFmt formatCode="General" sourceLinked="1"/>
        <c:majorTickMark val="out"/>
        <c:minorTickMark val="none"/>
        <c:tickLblPos val="nextTo"/>
        <c:crossAx val="89642048"/>
        <c:crosses val="autoZero"/>
        <c:auto val="1"/>
        <c:lblAlgn val="ctr"/>
        <c:lblOffset val="100"/>
        <c:noMultiLvlLbl val="0"/>
      </c:catAx>
      <c:valAx>
        <c:axId val="89642048"/>
        <c:scaling>
          <c:orientation val="minMax"/>
          <c:min val="0"/>
        </c:scaling>
        <c:delete val="1"/>
        <c:axPos val="l"/>
        <c:numFmt formatCode="0%" sourceLinked="1"/>
        <c:majorTickMark val="out"/>
        <c:minorTickMark val="none"/>
        <c:tickLblPos val="nextTo"/>
        <c:crossAx val="1155051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638417055484772E-2"/>
          <c:y val="8.5927234268336539E-2"/>
          <c:w val="0.93672316588903048"/>
          <c:h val="0.71772066704888204"/>
        </c:manualLayout>
      </c:layout>
      <c:barChart>
        <c:barDir val="col"/>
        <c:grouping val="clustered"/>
        <c:varyColors val="0"/>
        <c:ser>
          <c:idx val="0"/>
          <c:order val="0"/>
          <c:spPr>
            <a:solidFill>
              <a:schemeClr val="bg1">
                <a:lumMod val="50000"/>
              </a:schemeClr>
            </a:solidFill>
            <a:ln w="76200" cap="rnd">
              <a:solidFill>
                <a:schemeClr val="accent1"/>
              </a:solidFill>
            </a:ln>
            <a:effectLst/>
          </c:spPr>
          <c:invertIfNegative val="0"/>
          <c:dPt>
            <c:idx val="0"/>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1-2A60-423A-9375-E468F3696A05}"/>
              </c:ext>
            </c:extLst>
          </c:dPt>
          <c:dPt>
            <c:idx val="1"/>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3-2A60-423A-9375-E468F3696A05}"/>
              </c:ext>
            </c:extLst>
          </c:dPt>
          <c:dPt>
            <c:idx val="2"/>
            <c:invertIfNegative val="0"/>
            <c:bubble3D val="0"/>
            <c:spPr>
              <a:solidFill>
                <a:schemeClr val="bg1">
                  <a:lumMod val="65000"/>
                </a:schemeClr>
              </a:solidFill>
              <a:ln w="76200" cap="rnd">
                <a:solidFill>
                  <a:schemeClr val="bg1">
                    <a:lumMod val="65000"/>
                  </a:schemeClr>
                </a:solidFill>
              </a:ln>
              <a:effectLst/>
            </c:spPr>
            <c:extLst>
              <c:ext xmlns:c16="http://schemas.microsoft.com/office/drawing/2014/chart" uri="{C3380CC4-5D6E-409C-BE32-E72D297353CC}">
                <c16:uniqueId val="{00000005-2A60-423A-9375-E468F3696A05}"/>
              </c:ext>
            </c:extLst>
          </c:dPt>
          <c:dPt>
            <c:idx val="3"/>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7-2A60-423A-9375-E468F3696A05}"/>
              </c:ext>
            </c:extLst>
          </c:dPt>
          <c:dPt>
            <c:idx val="4"/>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9-2A60-423A-9375-E468F3696A05}"/>
              </c:ext>
            </c:extLst>
          </c:dPt>
          <c:dPt>
            <c:idx val="5"/>
            <c:invertIfNegative val="0"/>
            <c:bubble3D val="0"/>
            <c:spPr>
              <a:solidFill>
                <a:schemeClr val="accent4">
                  <a:lumMod val="60000"/>
                  <a:lumOff val="40000"/>
                </a:schemeClr>
              </a:solidFill>
              <a:ln w="76200" cap="rnd">
                <a:solidFill>
                  <a:schemeClr val="accent4">
                    <a:lumMod val="60000"/>
                    <a:lumOff val="40000"/>
                  </a:schemeClr>
                </a:solidFill>
              </a:ln>
              <a:effectLst/>
            </c:spPr>
            <c:extLst>
              <c:ext xmlns:c16="http://schemas.microsoft.com/office/drawing/2014/chart" uri="{C3380CC4-5D6E-409C-BE32-E72D297353CC}">
                <c16:uniqueId val="{0000000B-2A60-423A-9375-E468F3696A05}"/>
              </c:ext>
            </c:extLst>
          </c:dPt>
          <c:dPt>
            <c:idx val="6"/>
            <c:invertIfNegative val="0"/>
            <c:bubble3D val="0"/>
            <c:spPr>
              <a:solidFill>
                <a:schemeClr val="accent2">
                  <a:lumMod val="60000"/>
                  <a:lumOff val="40000"/>
                </a:schemeClr>
              </a:solidFill>
              <a:ln w="76200" cap="rnd">
                <a:solidFill>
                  <a:schemeClr val="accent2">
                    <a:lumMod val="60000"/>
                    <a:lumOff val="40000"/>
                  </a:schemeClr>
                </a:solidFill>
              </a:ln>
              <a:effectLst/>
            </c:spPr>
            <c:extLst>
              <c:ext xmlns:c16="http://schemas.microsoft.com/office/drawing/2014/chart" uri="{C3380CC4-5D6E-409C-BE32-E72D297353CC}">
                <c16:uniqueId val="{0000000D-2A60-423A-9375-E468F3696A05}"/>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Gráficos!$B$224:$B$228</c:f>
              <c:strCache>
                <c:ptCount val="5"/>
                <c:pt idx="0">
                  <c:v>Muito Bom</c:v>
                </c:pt>
                <c:pt idx="1">
                  <c:v>Bom</c:v>
                </c:pt>
                <c:pt idx="2">
                  <c:v>Regular</c:v>
                </c:pt>
                <c:pt idx="3">
                  <c:v>Ruim</c:v>
                </c:pt>
                <c:pt idx="4">
                  <c:v>Muito Ruim</c:v>
                </c:pt>
              </c:strCache>
            </c:strRef>
          </c:cat>
          <c:val>
            <c:numRef>
              <c:f>Gráficos!$C$224:$C$228</c:f>
              <c:numCache>
                <c:formatCode>0.0</c:formatCode>
                <c:ptCount val="5"/>
                <c:pt idx="0">
                  <c:v>30.16393442622951</c:v>
                </c:pt>
                <c:pt idx="1">
                  <c:v>44.918032786885249</c:v>
                </c:pt>
                <c:pt idx="2">
                  <c:v>20.327868852459016</c:v>
                </c:pt>
                <c:pt idx="3">
                  <c:v>3.278688524590164</c:v>
                </c:pt>
                <c:pt idx="4">
                  <c:v>1.3114754098360655</c:v>
                </c:pt>
              </c:numCache>
            </c:numRef>
          </c:val>
          <c:extLst>
            <c:ext xmlns:c16="http://schemas.microsoft.com/office/drawing/2014/chart" uri="{C3380CC4-5D6E-409C-BE32-E72D297353CC}">
              <c16:uniqueId val="{0000000E-2A60-423A-9375-E468F3696A05}"/>
            </c:ext>
          </c:extLst>
        </c:ser>
        <c:dLbls>
          <c:showLegendKey val="0"/>
          <c:showVal val="1"/>
          <c:showCatName val="0"/>
          <c:showSerName val="0"/>
          <c:showPercent val="0"/>
          <c:showBubbleSize val="0"/>
        </c:dLbls>
        <c:gapWidth val="150"/>
        <c:overlap val="-25"/>
        <c:axId val="522791888"/>
        <c:axId val="522792304"/>
      </c:barChart>
      <c:catAx>
        <c:axId val="522791888"/>
        <c:scaling>
          <c:orientation val="maxMin"/>
        </c:scaling>
        <c:delete val="1"/>
        <c:axPos val="b"/>
        <c:numFmt formatCode="General" sourceLinked="1"/>
        <c:majorTickMark val="out"/>
        <c:minorTickMark val="none"/>
        <c:tickLblPos val="nextTo"/>
        <c:crossAx val="522792304"/>
        <c:crosses val="autoZero"/>
        <c:auto val="1"/>
        <c:lblAlgn val="ctr"/>
        <c:lblOffset val="100"/>
        <c:noMultiLvlLbl val="0"/>
      </c:catAx>
      <c:valAx>
        <c:axId val="522792304"/>
        <c:scaling>
          <c:orientation val="minMax"/>
        </c:scaling>
        <c:delete val="1"/>
        <c:axPos val="r"/>
        <c:numFmt formatCode="0.0" sourceLinked="1"/>
        <c:majorTickMark val="out"/>
        <c:minorTickMark val="none"/>
        <c:tickLblPos val="nextTo"/>
        <c:crossAx val="5227918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Gráficos!$P$225</c:f>
              <c:strCache>
                <c:ptCount val="1"/>
                <c:pt idx="0">
                  <c:v>Feminino</c:v>
                </c:pt>
              </c:strCache>
            </c:strRef>
          </c:tx>
          <c:spPr>
            <a:noFill/>
            <a:ln>
              <a:noFill/>
            </a:ln>
            <a:effectLst/>
          </c:spPr>
          <c:invertIfNegative val="0"/>
          <c:dLbls>
            <c:dLbl>
              <c:idx val="0"/>
              <c:layout>
                <c:manualLayout>
                  <c:x val="4.8110798916624455E-3"/>
                  <c:y val="-0.2707658793072898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C32-4FCA-83F3-08F19300D145}"/>
                </c:ext>
              </c:extLst>
            </c:dLbl>
            <c:dLbl>
              <c:idx val="1"/>
              <c:layout>
                <c:manualLayout>
                  <c:x val="-4.6762185169483959E-2"/>
                  <c:y val="-0.28298388763304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32-4FCA-83F3-08F19300D145}"/>
                </c:ext>
              </c:extLst>
            </c:dLbl>
            <c:spPr>
              <a:noFill/>
              <a:ln>
                <a:noFill/>
              </a:ln>
              <a:effectLst/>
            </c:spPr>
            <c:txPr>
              <a:bodyPr/>
              <a:lstStyle/>
              <a:p>
                <a:pPr>
                  <a:defRPr sz="1200" b="1">
                    <a:solidFill>
                      <a:schemeClr val="bg1"/>
                    </a:solidFill>
                  </a:defRPr>
                </a:pPr>
                <a:endParaRPr lang="pt-B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Gráficos!$Q$224:$Q$225</c:f>
              <c:numCache>
                <c:formatCode>0.0</c:formatCode>
                <c:ptCount val="2"/>
                <c:pt idx="0">
                  <c:v>76.706827309236957</c:v>
                </c:pt>
                <c:pt idx="1">
                  <c:v>73.961218836565095</c:v>
                </c:pt>
              </c:numCache>
            </c:numRef>
          </c:val>
          <c:extLst>
            <c:ext xmlns:c16="http://schemas.microsoft.com/office/drawing/2014/chart" uri="{C3380CC4-5D6E-409C-BE32-E72D297353CC}">
              <c16:uniqueId val="{00000002-9C32-4FCA-83F3-08F19300D145}"/>
            </c:ext>
          </c:extLst>
        </c:ser>
        <c:ser>
          <c:idx val="1"/>
          <c:order val="1"/>
          <c:tx>
            <c:strRef>
              <c:f>Gráficos!$P$158</c:f>
              <c:strCache>
                <c:ptCount val="1"/>
                <c:pt idx="0">
                  <c:v>Masculino</c:v>
                </c:pt>
              </c:strCache>
            </c:strRef>
          </c:tx>
          <c:spPr>
            <a:solidFill>
              <a:schemeClr val="bg1">
                <a:alpha val="77000"/>
              </a:schemeClr>
            </a:solidFill>
            <a:ln>
              <a:noFill/>
            </a:ln>
            <a:effectLst/>
          </c:spPr>
          <c:invertIfNegative val="0"/>
          <c:val>
            <c:numRef>
              <c:f>Gráficos!$R$224:$R$225</c:f>
              <c:numCache>
                <c:formatCode>0.0</c:formatCode>
                <c:ptCount val="2"/>
                <c:pt idx="0">
                  <c:v>23.293172690763043</c:v>
                </c:pt>
                <c:pt idx="1">
                  <c:v>26.038781163434905</c:v>
                </c:pt>
              </c:numCache>
            </c:numRef>
          </c:val>
          <c:extLst>
            <c:ext xmlns:c16="http://schemas.microsoft.com/office/drawing/2014/chart" uri="{C3380CC4-5D6E-409C-BE32-E72D297353CC}">
              <c16:uniqueId val="{00000003-9C32-4FCA-83F3-08F19300D145}"/>
            </c:ext>
          </c:extLst>
        </c:ser>
        <c:dLbls>
          <c:showLegendKey val="0"/>
          <c:showVal val="0"/>
          <c:showCatName val="0"/>
          <c:showSerName val="0"/>
          <c:showPercent val="0"/>
          <c:showBubbleSize val="0"/>
        </c:dLbls>
        <c:gapWidth val="0"/>
        <c:overlap val="100"/>
        <c:axId val="115505152"/>
        <c:axId val="89642048"/>
      </c:barChart>
      <c:catAx>
        <c:axId val="115505152"/>
        <c:scaling>
          <c:orientation val="minMax"/>
        </c:scaling>
        <c:delete val="1"/>
        <c:axPos val="b"/>
        <c:numFmt formatCode="General" sourceLinked="1"/>
        <c:majorTickMark val="out"/>
        <c:minorTickMark val="none"/>
        <c:tickLblPos val="nextTo"/>
        <c:crossAx val="89642048"/>
        <c:crosses val="autoZero"/>
        <c:auto val="1"/>
        <c:lblAlgn val="ctr"/>
        <c:lblOffset val="100"/>
        <c:noMultiLvlLbl val="0"/>
      </c:catAx>
      <c:valAx>
        <c:axId val="89642048"/>
        <c:scaling>
          <c:orientation val="minMax"/>
          <c:min val="0"/>
        </c:scaling>
        <c:delete val="1"/>
        <c:axPos val="l"/>
        <c:numFmt formatCode="0%" sourceLinked="1"/>
        <c:majorTickMark val="out"/>
        <c:minorTickMark val="none"/>
        <c:tickLblPos val="nextTo"/>
        <c:crossAx val="1155051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638417055484772E-2"/>
          <c:y val="8.5927234268336539E-2"/>
          <c:w val="0.93672316588903048"/>
          <c:h val="0.71772066704888204"/>
        </c:manualLayout>
      </c:layout>
      <c:barChart>
        <c:barDir val="col"/>
        <c:grouping val="clustered"/>
        <c:varyColors val="0"/>
        <c:ser>
          <c:idx val="0"/>
          <c:order val="0"/>
          <c:spPr>
            <a:solidFill>
              <a:schemeClr val="bg1">
                <a:lumMod val="50000"/>
              </a:schemeClr>
            </a:solidFill>
            <a:ln w="76200" cap="rnd">
              <a:solidFill>
                <a:schemeClr val="accent1"/>
              </a:solidFill>
            </a:ln>
            <a:effectLst/>
          </c:spPr>
          <c:invertIfNegative val="0"/>
          <c:dPt>
            <c:idx val="0"/>
            <c:invertIfNegative val="0"/>
            <c:bubble3D val="0"/>
            <c:spPr>
              <a:solidFill>
                <a:schemeClr val="tx2">
                  <a:lumMod val="60000"/>
                  <a:lumOff val="40000"/>
                </a:schemeClr>
              </a:solidFill>
              <a:ln w="76200" cap="rnd">
                <a:solidFill>
                  <a:schemeClr val="tx2">
                    <a:lumMod val="60000"/>
                    <a:lumOff val="40000"/>
                  </a:schemeClr>
                </a:solidFill>
              </a:ln>
              <a:effectLst/>
            </c:spPr>
            <c:extLst>
              <c:ext xmlns:c16="http://schemas.microsoft.com/office/drawing/2014/chart" uri="{C3380CC4-5D6E-409C-BE32-E72D297353CC}">
                <c16:uniqueId val="{00000001-4A16-445F-B83B-76AC9496CA5E}"/>
              </c:ext>
            </c:extLst>
          </c:dPt>
          <c:dPt>
            <c:idx val="1"/>
            <c:invertIfNegative val="0"/>
            <c:bubble3D val="0"/>
            <c:spPr>
              <a:solidFill>
                <a:schemeClr val="tx2">
                  <a:lumMod val="60000"/>
                  <a:lumOff val="40000"/>
                </a:schemeClr>
              </a:solidFill>
              <a:ln w="76200" cap="rnd">
                <a:solidFill>
                  <a:schemeClr val="tx2">
                    <a:lumMod val="60000"/>
                    <a:lumOff val="40000"/>
                  </a:schemeClr>
                </a:solidFill>
              </a:ln>
              <a:effectLst/>
            </c:spPr>
            <c:extLst>
              <c:ext xmlns:c16="http://schemas.microsoft.com/office/drawing/2014/chart" uri="{C3380CC4-5D6E-409C-BE32-E72D297353CC}">
                <c16:uniqueId val="{00000003-4A16-445F-B83B-76AC9496CA5E}"/>
              </c:ext>
            </c:extLst>
          </c:dPt>
          <c:dPt>
            <c:idx val="2"/>
            <c:invertIfNegative val="0"/>
            <c:bubble3D val="0"/>
            <c:spPr>
              <a:solidFill>
                <a:schemeClr val="bg1">
                  <a:lumMod val="85000"/>
                </a:schemeClr>
              </a:solidFill>
              <a:ln w="76200" cap="rnd">
                <a:solidFill>
                  <a:schemeClr val="bg1">
                    <a:lumMod val="85000"/>
                  </a:schemeClr>
                </a:solidFill>
              </a:ln>
              <a:effectLst/>
            </c:spPr>
            <c:extLst>
              <c:ext xmlns:c16="http://schemas.microsoft.com/office/drawing/2014/chart" uri="{C3380CC4-5D6E-409C-BE32-E72D297353CC}">
                <c16:uniqueId val="{00000005-4A16-445F-B83B-76AC9496CA5E}"/>
              </c:ext>
            </c:extLst>
          </c:dPt>
          <c:dPt>
            <c:idx val="3"/>
            <c:invertIfNegative val="0"/>
            <c:bubble3D val="0"/>
            <c:spPr>
              <a:solidFill>
                <a:schemeClr val="bg1">
                  <a:lumMod val="85000"/>
                </a:schemeClr>
              </a:solidFill>
              <a:ln w="76200" cap="rnd">
                <a:solidFill>
                  <a:schemeClr val="bg1">
                    <a:lumMod val="85000"/>
                  </a:schemeClr>
                </a:solidFill>
              </a:ln>
              <a:effectLst/>
            </c:spPr>
            <c:extLst>
              <c:ext xmlns:c16="http://schemas.microsoft.com/office/drawing/2014/chart" uri="{C3380CC4-5D6E-409C-BE32-E72D297353CC}">
                <c16:uniqueId val="{00000007-4A16-445F-B83B-76AC9496CA5E}"/>
              </c:ext>
            </c:extLst>
          </c:dPt>
          <c:dPt>
            <c:idx val="4"/>
            <c:invertIfNegative val="0"/>
            <c:bubble3D val="0"/>
            <c:spPr>
              <a:solidFill>
                <a:schemeClr val="bg1">
                  <a:lumMod val="85000"/>
                </a:schemeClr>
              </a:solidFill>
              <a:ln w="76200" cap="rnd">
                <a:solidFill>
                  <a:schemeClr val="bg1">
                    <a:lumMod val="85000"/>
                  </a:schemeClr>
                </a:solidFill>
              </a:ln>
              <a:effectLst/>
            </c:spPr>
            <c:extLst>
              <c:ext xmlns:c16="http://schemas.microsoft.com/office/drawing/2014/chart" uri="{C3380CC4-5D6E-409C-BE32-E72D297353CC}">
                <c16:uniqueId val="{00000009-4A16-445F-B83B-76AC9496CA5E}"/>
              </c:ext>
            </c:extLst>
          </c:dPt>
          <c:dPt>
            <c:idx val="5"/>
            <c:invertIfNegative val="0"/>
            <c:bubble3D val="0"/>
            <c:spPr>
              <a:solidFill>
                <a:schemeClr val="accent2">
                  <a:lumMod val="60000"/>
                  <a:lumOff val="40000"/>
                </a:schemeClr>
              </a:solidFill>
              <a:ln w="76200" cap="rnd">
                <a:solidFill>
                  <a:schemeClr val="accent2">
                    <a:lumMod val="60000"/>
                    <a:lumOff val="40000"/>
                  </a:schemeClr>
                </a:solidFill>
              </a:ln>
              <a:effectLst/>
            </c:spPr>
            <c:extLst>
              <c:ext xmlns:c16="http://schemas.microsoft.com/office/drawing/2014/chart" uri="{C3380CC4-5D6E-409C-BE32-E72D297353CC}">
                <c16:uniqueId val="{0000000B-4A16-445F-B83B-76AC9496CA5E}"/>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Gráficos!$B$247:$B$251</c:f>
              <c:strCache>
                <c:ptCount val="5"/>
                <c:pt idx="0">
                  <c:v>Definitivamente Recomendaria</c:v>
                </c:pt>
                <c:pt idx="1">
                  <c:v>Recomendaria</c:v>
                </c:pt>
                <c:pt idx="2">
                  <c:v>Indiferente</c:v>
                </c:pt>
                <c:pt idx="3">
                  <c:v>Recomendaria com Ressalvas</c:v>
                </c:pt>
                <c:pt idx="4">
                  <c:v>Não Recomendaria</c:v>
                </c:pt>
              </c:strCache>
            </c:strRef>
          </c:cat>
          <c:val>
            <c:numRef>
              <c:f>Gráficos!$C$247:$C$251</c:f>
              <c:numCache>
                <c:formatCode>0.0</c:formatCode>
                <c:ptCount val="5"/>
                <c:pt idx="0">
                  <c:v>21.381578947368421</c:v>
                </c:pt>
                <c:pt idx="1">
                  <c:v>46.21710526315789</c:v>
                </c:pt>
                <c:pt idx="2">
                  <c:v>6.25</c:v>
                </c:pt>
                <c:pt idx="3">
                  <c:v>21.546052631578945</c:v>
                </c:pt>
                <c:pt idx="4">
                  <c:v>4.6052631578947363</c:v>
                </c:pt>
              </c:numCache>
            </c:numRef>
          </c:val>
          <c:extLst>
            <c:ext xmlns:c16="http://schemas.microsoft.com/office/drawing/2014/chart" uri="{C3380CC4-5D6E-409C-BE32-E72D297353CC}">
              <c16:uniqueId val="{0000000C-4A16-445F-B83B-76AC9496CA5E}"/>
            </c:ext>
          </c:extLst>
        </c:ser>
        <c:dLbls>
          <c:showLegendKey val="0"/>
          <c:showVal val="1"/>
          <c:showCatName val="0"/>
          <c:showSerName val="0"/>
          <c:showPercent val="0"/>
          <c:showBubbleSize val="0"/>
        </c:dLbls>
        <c:gapWidth val="150"/>
        <c:overlap val="-25"/>
        <c:axId val="522791888"/>
        <c:axId val="522792304"/>
      </c:barChart>
      <c:catAx>
        <c:axId val="522791888"/>
        <c:scaling>
          <c:orientation val="maxMin"/>
        </c:scaling>
        <c:delete val="1"/>
        <c:axPos val="b"/>
        <c:numFmt formatCode="General" sourceLinked="1"/>
        <c:majorTickMark val="none"/>
        <c:minorTickMark val="none"/>
        <c:tickLblPos val="nextTo"/>
        <c:crossAx val="522792304"/>
        <c:crosses val="autoZero"/>
        <c:auto val="1"/>
        <c:lblAlgn val="ctr"/>
        <c:lblOffset val="100"/>
        <c:noMultiLvlLbl val="0"/>
      </c:catAx>
      <c:valAx>
        <c:axId val="522792304"/>
        <c:scaling>
          <c:orientation val="minMax"/>
        </c:scaling>
        <c:delete val="1"/>
        <c:axPos val="r"/>
        <c:numFmt formatCode="0.0" sourceLinked="1"/>
        <c:majorTickMark val="out"/>
        <c:minorTickMark val="none"/>
        <c:tickLblPos val="nextTo"/>
        <c:crossAx val="5227918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87602799650044"/>
          <c:y val="5.0925925925925923E-2"/>
          <c:w val="0.66457305336832884"/>
          <c:h val="0.89814814814814814"/>
        </c:manualLayout>
      </c:layout>
      <c:barChart>
        <c:barDir val="bar"/>
        <c:grouping val="clustered"/>
        <c:varyColors val="0"/>
        <c:ser>
          <c:idx val="0"/>
          <c:order val="0"/>
          <c:tx>
            <c:strRef>
              <c:f>Gráficos!$M$23</c:f>
              <c:strCache>
                <c:ptCount val="1"/>
                <c:pt idx="0">
                  <c:v>A - Antes de começarmos a pesquisa, por gentileza nos informe a sua idade:</c:v>
                </c:pt>
              </c:strCache>
            </c:strRef>
          </c:tx>
          <c:spPr>
            <a:pattFill prst="narVert">
              <a:fgClr>
                <a:schemeClr val="accent3"/>
              </a:fgClr>
              <a:bgClr>
                <a:schemeClr val="accent3">
                  <a:lumMod val="20000"/>
                  <a:lumOff val="80000"/>
                </a:schemeClr>
              </a:bgClr>
            </a:pattFill>
            <a:ln>
              <a:noFill/>
            </a:ln>
            <a:effectLst>
              <a:innerShdw blurRad="114300">
                <a:schemeClr val="accent3"/>
              </a:innerShdw>
            </a:effectLst>
          </c:spPr>
          <c:invertIfNegative val="0"/>
          <c:dLbls>
            <c:spPr>
              <a:noFill/>
              <a:ln>
                <a:noFill/>
              </a:ln>
              <a:effectLst/>
            </c:spPr>
            <c:txPr>
              <a:bodyPr rot="0" spcFirstLastPara="1" vertOverflow="ellipsis" vert="horz" wrap="square" anchor="ctr" anchorCtr="1"/>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Gráficos!$M$25:$M$30</c:f>
              <c:strCache>
                <c:ptCount val="6"/>
                <c:pt idx="0">
                  <c:v>De 18 a 25 anos</c:v>
                </c:pt>
                <c:pt idx="1">
                  <c:v>De 26 a 35 anos</c:v>
                </c:pt>
                <c:pt idx="2">
                  <c:v>De 36 a 45 anos</c:v>
                </c:pt>
                <c:pt idx="3">
                  <c:v>De 46 a 55 anos</c:v>
                </c:pt>
                <c:pt idx="4">
                  <c:v>De 56 a 65 anos</c:v>
                </c:pt>
                <c:pt idx="5">
                  <c:v>Mais de 65 anos</c:v>
                </c:pt>
              </c:strCache>
            </c:strRef>
          </c:cat>
          <c:val>
            <c:numRef>
              <c:f>Gráficos!$N$25:$N$30</c:f>
              <c:numCache>
                <c:formatCode>0.0</c:formatCode>
                <c:ptCount val="6"/>
                <c:pt idx="0">
                  <c:v>7.9934747145187597</c:v>
                </c:pt>
                <c:pt idx="1">
                  <c:v>13.376835236541599</c:v>
                </c:pt>
                <c:pt idx="2">
                  <c:v>24.306688417618272</c:v>
                </c:pt>
                <c:pt idx="3">
                  <c:v>20.554649265905383</c:v>
                </c:pt>
                <c:pt idx="4">
                  <c:v>14.029363784665581</c:v>
                </c:pt>
                <c:pt idx="5">
                  <c:v>19.738988580750409</c:v>
                </c:pt>
              </c:numCache>
            </c:numRef>
          </c:val>
          <c:extLst>
            <c:ext xmlns:c16="http://schemas.microsoft.com/office/drawing/2014/chart" uri="{C3380CC4-5D6E-409C-BE32-E72D297353CC}">
              <c16:uniqueId val="{00000000-43C7-438A-B991-B1AD93575743}"/>
            </c:ext>
          </c:extLst>
        </c:ser>
        <c:dLbls>
          <c:showLegendKey val="0"/>
          <c:showVal val="0"/>
          <c:showCatName val="0"/>
          <c:showSerName val="0"/>
          <c:showPercent val="0"/>
          <c:showBubbleSize val="0"/>
        </c:dLbls>
        <c:gapWidth val="90"/>
        <c:overlap val="-48"/>
        <c:axId val="115416576"/>
        <c:axId val="89640896"/>
      </c:barChart>
      <c:catAx>
        <c:axId val="115416576"/>
        <c:scaling>
          <c:orientation val="maxMin"/>
        </c:scaling>
        <c:delete val="0"/>
        <c:axPos val="l"/>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pt-BR"/>
          </a:p>
        </c:txPr>
        <c:crossAx val="89640896"/>
        <c:crosses val="autoZero"/>
        <c:auto val="1"/>
        <c:lblAlgn val="ctr"/>
        <c:lblOffset val="100"/>
        <c:noMultiLvlLbl val="0"/>
      </c:catAx>
      <c:valAx>
        <c:axId val="89640896"/>
        <c:scaling>
          <c:orientation val="minMax"/>
        </c:scaling>
        <c:delete val="1"/>
        <c:axPos val="t"/>
        <c:numFmt formatCode="0.0" sourceLinked="1"/>
        <c:majorTickMark val="none"/>
        <c:minorTickMark val="none"/>
        <c:tickLblPos val="nextTo"/>
        <c:crossAx val="11541657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200" b="1"/>
      </a:pPr>
      <a:endParaRPr lang="pt-B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638417055484772E-2"/>
          <c:y val="8.5927234268336539E-2"/>
          <c:w val="0.93672316588903048"/>
          <c:h val="0.71772066704888204"/>
        </c:manualLayout>
      </c:layout>
      <c:barChart>
        <c:barDir val="col"/>
        <c:grouping val="clustered"/>
        <c:varyColors val="0"/>
        <c:ser>
          <c:idx val="0"/>
          <c:order val="0"/>
          <c:spPr>
            <a:solidFill>
              <a:schemeClr val="bg1">
                <a:lumMod val="50000"/>
              </a:schemeClr>
            </a:solidFill>
            <a:ln w="76200" cap="rnd">
              <a:solidFill>
                <a:schemeClr val="accent1"/>
              </a:solidFill>
            </a:ln>
            <a:effectLst/>
          </c:spPr>
          <c:invertIfNegative val="0"/>
          <c:dPt>
            <c:idx val="0"/>
            <c:invertIfNegative val="0"/>
            <c:bubble3D val="0"/>
            <c:spPr>
              <a:solidFill>
                <a:schemeClr val="tx2">
                  <a:lumMod val="60000"/>
                  <a:lumOff val="40000"/>
                </a:schemeClr>
              </a:solidFill>
              <a:ln w="76200" cap="rnd">
                <a:solidFill>
                  <a:schemeClr val="tx2">
                    <a:lumMod val="60000"/>
                    <a:lumOff val="40000"/>
                  </a:schemeClr>
                </a:solidFill>
              </a:ln>
              <a:effectLst/>
            </c:spPr>
            <c:extLst>
              <c:ext xmlns:c16="http://schemas.microsoft.com/office/drawing/2014/chart" uri="{C3380CC4-5D6E-409C-BE32-E72D297353CC}">
                <c16:uniqueId val="{00000001-7EC4-4E92-A366-36CB48250D6B}"/>
              </c:ext>
            </c:extLst>
          </c:dPt>
          <c:dPt>
            <c:idx val="1"/>
            <c:invertIfNegative val="0"/>
            <c:bubble3D val="0"/>
            <c:spPr>
              <a:solidFill>
                <a:schemeClr val="tx2">
                  <a:lumMod val="60000"/>
                  <a:lumOff val="40000"/>
                </a:schemeClr>
              </a:solidFill>
              <a:ln w="76200" cap="rnd">
                <a:solidFill>
                  <a:schemeClr val="tx2">
                    <a:lumMod val="60000"/>
                    <a:lumOff val="40000"/>
                  </a:schemeClr>
                </a:solidFill>
              </a:ln>
              <a:effectLst/>
            </c:spPr>
            <c:extLst>
              <c:ext xmlns:c16="http://schemas.microsoft.com/office/drawing/2014/chart" uri="{C3380CC4-5D6E-409C-BE32-E72D297353CC}">
                <c16:uniqueId val="{00000003-7EC4-4E92-A366-36CB48250D6B}"/>
              </c:ext>
            </c:extLst>
          </c:dPt>
          <c:dPt>
            <c:idx val="2"/>
            <c:invertIfNegative val="0"/>
            <c:bubble3D val="0"/>
            <c:spPr>
              <a:solidFill>
                <a:schemeClr val="bg1">
                  <a:lumMod val="85000"/>
                </a:schemeClr>
              </a:solidFill>
              <a:ln w="76200" cap="rnd">
                <a:solidFill>
                  <a:schemeClr val="bg1">
                    <a:lumMod val="85000"/>
                  </a:schemeClr>
                </a:solidFill>
              </a:ln>
              <a:effectLst/>
            </c:spPr>
            <c:extLst>
              <c:ext xmlns:c16="http://schemas.microsoft.com/office/drawing/2014/chart" uri="{C3380CC4-5D6E-409C-BE32-E72D297353CC}">
                <c16:uniqueId val="{00000005-7EC4-4E92-A366-36CB48250D6B}"/>
              </c:ext>
            </c:extLst>
          </c:dPt>
          <c:dPt>
            <c:idx val="3"/>
            <c:invertIfNegative val="0"/>
            <c:bubble3D val="0"/>
            <c:spPr>
              <a:solidFill>
                <a:schemeClr val="bg1">
                  <a:lumMod val="85000"/>
                </a:schemeClr>
              </a:solidFill>
              <a:ln w="76200" cap="rnd">
                <a:solidFill>
                  <a:schemeClr val="bg1">
                    <a:lumMod val="85000"/>
                  </a:schemeClr>
                </a:solidFill>
              </a:ln>
              <a:effectLst/>
            </c:spPr>
            <c:extLst>
              <c:ext xmlns:c16="http://schemas.microsoft.com/office/drawing/2014/chart" uri="{C3380CC4-5D6E-409C-BE32-E72D297353CC}">
                <c16:uniqueId val="{00000007-7EC4-4E92-A366-36CB48250D6B}"/>
              </c:ext>
            </c:extLst>
          </c:dPt>
          <c:dPt>
            <c:idx val="4"/>
            <c:invertIfNegative val="0"/>
            <c:bubble3D val="0"/>
            <c:spPr>
              <a:solidFill>
                <a:schemeClr val="accent4">
                  <a:lumMod val="60000"/>
                  <a:lumOff val="40000"/>
                </a:schemeClr>
              </a:solidFill>
              <a:ln w="76200" cap="rnd">
                <a:solidFill>
                  <a:schemeClr val="accent4">
                    <a:lumMod val="60000"/>
                    <a:lumOff val="40000"/>
                  </a:schemeClr>
                </a:solidFill>
              </a:ln>
              <a:effectLst/>
            </c:spPr>
            <c:extLst>
              <c:ext xmlns:c16="http://schemas.microsoft.com/office/drawing/2014/chart" uri="{C3380CC4-5D6E-409C-BE32-E72D297353CC}">
                <c16:uniqueId val="{00000009-7EC4-4E92-A366-36CB48250D6B}"/>
              </c:ext>
            </c:extLst>
          </c:dPt>
          <c:dPt>
            <c:idx val="5"/>
            <c:invertIfNegative val="0"/>
            <c:bubble3D val="0"/>
            <c:spPr>
              <a:solidFill>
                <a:schemeClr val="accent2">
                  <a:lumMod val="60000"/>
                  <a:lumOff val="40000"/>
                </a:schemeClr>
              </a:solidFill>
              <a:ln w="76200" cap="rnd">
                <a:solidFill>
                  <a:schemeClr val="accent2">
                    <a:lumMod val="60000"/>
                    <a:lumOff val="40000"/>
                  </a:schemeClr>
                </a:solidFill>
              </a:ln>
              <a:effectLst/>
            </c:spPr>
            <c:extLst>
              <c:ext xmlns:c16="http://schemas.microsoft.com/office/drawing/2014/chart" uri="{C3380CC4-5D6E-409C-BE32-E72D297353CC}">
                <c16:uniqueId val="{0000000B-7EC4-4E92-A366-36CB48250D6B}"/>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Gráficos!$B$47:$B$50</c:f>
              <c:strCache>
                <c:ptCount val="4"/>
                <c:pt idx="0">
                  <c:v>Sempre</c:v>
                </c:pt>
                <c:pt idx="1">
                  <c:v>A maioria das vezes</c:v>
                </c:pt>
                <c:pt idx="2">
                  <c:v>Às vezes</c:v>
                </c:pt>
                <c:pt idx="3">
                  <c:v>Nunca</c:v>
                </c:pt>
              </c:strCache>
            </c:strRef>
          </c:cat>
          <c:val>
            <c:numRef>
              <c:f>Gráficos!$C$47:$C$50</c:f>
              <c:numCache>
                <c:formatCode>0.0</c:formatCode>
                <c:ptCount val="4"/>
                <c:pt idx="0">
                  <c:v>53.807106598984767</c:v>
                </c:pt>
                <c:pt idx="1">
                  <c:v>25.211505922165824</c:v>
                </c:pt>
                <c:pt idx="2">
                  <c:v>20.473773265651438</c:v>
                </c:pt>
                <c:pt idx="3">
                  <c:v>0.50761421319796951</c:v>
                </c:pt>
              </c:numCache>
            </c:numRef>
          </c:val>
          <c:extLst>
            <c:ext xmlns:c16="http://schemas.microsoft.com/office/drawing/2014/chart" uri="{C3380CC4-5D6E-409C-BE32-E72D297353CC}">
              <c16:uniqueId val="{0000000C-7EC4-4E92-A366-36CB48250D6B}"/>
            </c:ext>
          </c:extLst>
        </c:ser>
        <c:dLbls>
          <c:showLegendKey val="0"/>
          <c:showVal val="1"/>
          <c:showCatName val="0"/>
          <c:showSerName val="0"/>
          <c:showPercent val="0"/>
          <c:showBubbleSize val="0"/>
        </c:dLbls>
        <c:gapWidth val="150"/>
        <c:overlap val="-25"/>
        <c:axId val="522791888"/>
        <c:axId val="522792304"/>
      </c:barChart>
      <c:catAx>
        <c:axId val="522791888"/>
        <c:scaling>
          <c:orientation val="maxMin"/>
        </c:scaling>
        <c:delete val="1"/>
        <c:axPos val="b"/>
        <c:numFmt formatCode="General" sourceLinked="1"/>
        <c:majorTickMark val="none"/>
        <c:minorTickMark val="none"/>
        <c:tickLblPos val="nextTo"/>
        <c:crossAx val="522792304"/>
        <c:crosses val="autoZero"/>
        <c:auto val="1"/>
        <c:lblAlgn val="ctr"/>
        <c:lblOffset val="100"/>
        <c:noMultiLvlLbl val="0"/>
      </c:catAx>
      <c:valAx>
        <c:axId val="522792304"/>
        <c:scaling>
          <c:orientation val="minMax"/>
        </c:scaling>
        <c:delete val="1"/>
        <c:axPos val="r"/>
        <c:numFmt formatCode="0.0" sourceLinked="1"/>
        <c:majorTickMark val="out"/>
        <c:minorTickMark val="none"/>
        <c:tickLblPos val="nextTo"/>
        <c:crossAx val="5227918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638417055484772E-2"/>
          <c:y val="8.5927234268336539E-2"/>
          <c:w val="0.93672316588903048"/>
          <c:h val="0.71772066704888204"/>
        </c:manualLayout>
      </c:layout>
      <c:barChart>
        <c:barDir val="col"/>
        <c:grouping val="clustered"/>
        <c:varyColors val="0"/>
        <c:ser>
          <c:idx val="0"/>
          <c:order val="0"/>
          <c:spPr>
            <a:solidFill>
              <a:schemeClr val="bg1">
                <a:lumMod val="50000"/>
              </a:schemeClr>
            </a:solidFill>
            <a:ln w="76200" cap="rnd">
              <a:solidFill>
                <a:schemeClr val="accent1"/>
              </a:solidFill>
            </a:ln>
            <a:effectLst/>
          </c:spPr>
          <c:invertIfNegative val="0"/>
          <c:dPt>
            <c:idx val="0"/>
            <c:invertIfNegative val="0"/>
            <c:bubble3D val="0"/>
            <c:spPr>
              <a:solidFill>
                <a:schemeClr val="tx2">
                  <a:lumMod val="60000"/>
                  <a:lumOff val="40000"/>
                </a:schemeClr>
              </a:solidFill>
              <a:ln w="76200" cap="rnd">
                <a:solidFill>
                  <a:schemeClr val="tx2">
                    <a:lumMod val="60000"/>
                    <a:lumOff val="40000"/>
                  </a:schemeClr>
                </a:solidFill>
              </a:ln>
              <a:effectLst/>
            </c:spPr>
            <c:extLst>
              <c:ext xmlns:c16="http://schemas.microsoft.com/office/drawing/2014/chart" uri="{C3380CC4-5D6E-409C-BE32-E72D297353CC}">
                <c16:uniqueId val="{00000001-C897-4F78-836A-7DD92DB4D8EB}"/>
              </c:ext>
            </c:extLst>
          </c:dPt>
          <c:dPt>
            <c:idx val="1"/>
            <c:invertIfNegative val="0"/>
            <c:bubble3D val="0"/>
            <c:spPr>
              <a:solidFill>
                <a:schemeClr val="tx2">
                  <a:lumMod val="60000"/>
                  <a:lumOff val="40000"/>
                </a:schemeClr>
              </a:solidFill>
              <a:ln w="76200" cap="rnd">
                <a:solidFill>
                  <a:schemeClr val="tx2">
                    <a:lumMod val="60000"/>
                    <a:lumOff val="40000"/>
                  </a:schemeClr>
                </a:solidFill>
              </a:ln>
              <a:effectLst/>
            </c:spPr>
            <c:extLst>
              <c:ext xmlns:c16="http://schemas.microsoft.com/office/drawing/2014/chart" uri="{C3380CC4-5D6E-409C-BE32-E72D297353CC}">
                <c16:uniqueId val="{00000003-C897-4F78-836A-7DD92DB4D8EB}"/>
              </c:ext>
            </c:extLst>
          </c:dPt>
          <c:dPt>
            <c:idx val="2"/>
            <c:invertIfNegative val="0"/>
            <c:bubble3D val="0"/>
            <c:spPr>
              <a:solidFill>
                <a:schemeClr val="bg1">
                  <a:lumMod val="85000"/>
                </a:schemeClr>
              </a:solidFill>
              <a:ln w="76200" cap="rnd">
                <a:solidFill>
                  <a:schemeClr val="bg1">
                    <a:lumMod val="85000"/>
                  </a:schemeClr>
                </a:solidFill>
              </a:ln>
              <a:effectLst/>
            </c:spPr>
            <c:extLst>
              <c:ext xmlns:c16="http://schemas.microsoft.com/office/drawing/2014/chart" uri="{C3380CC4-5D6E-409C-BE32-E72D297353CC}">
                <c16:uniqueId val="{00000005-C897-4F78-836A-7DD92DB4D8EB}"/>
              </c:ext>
            </c:extLst>
          </c:dPt>
          <c:dPt>
            <c:idx val="3"/>
            <c:invertIfNegative val="0"/>
            <c:bubble3D val="0"/>
            <c:spPr>
              <a:solidFill>
                <a:schemeClr val="bg1">
                  <a:lumMod val="85000"/>
                </a:schemeClr>
              </a:solidFill>
              <a:ln w="76200" cap="rnd">
                <a:solidFill>
                  <a:schemeClr val="bg1">
                    <a:lumMod val="85000"/>
                  </a:schemeClr>
                </a:solidFill>
              </a:ln>
              <a:effectLst/>
            </c:spPr>
            <c:extLst>
              <c:ext xmlns:c16="http://schemas.microsoft.com/office/drawing/2014/chart" uri="{C3380CC4-5D6E-409C-BE32-E72D297353CC}">
                <c16:uniqueId val="{00000007-C897-4F78-836A-7DD92DB4D8EB}"/>
              </c:ext>
            </c:extLst>
          </c:dPt>
          <c:dPt>
            <c:idx val="4"/>
            <c:invertIfNegative val="0"/>
            <c:bubble3D val="0"/>
            <c:spPr>
              <a:solidFill>
                <a:schemeClr val="accent4">
                  <a:lumMod val="60000"/>
                  <a:lumOff val="40000"/>
                </a:schemeClr>
              </a:solidFill>
              <a:ln w="76200" cap="rnd">
                <a:solidFill>
                  <a:schemeClr val="accent4">
                    <a:lumMod val="60000"/>
                    <a:lumOff val="40000"/>
                  </a:schemeClr>
                </a:solidFill>
              </a:ln>
              <a:effectLst/>
            </c:spPr>
            <c:extLst>
              <c:ext xmlns:c16="http://schemas.microsoft.com/office/drawing/2014/chart" uri="{C3380CC4-5D6E-409C-BE32-E72D297353CC}">
                <c16:uniqueId val="{00000009-C897-4F78-836A-7DD92DB4D8EB}"/>
              </c:ext>
            </c:extLst>
          </c:dPt>
          <c:dPt>
            <c:idx val="5"/>
            <c:invertIfNegative val="0"/>
            <c:bubble3D val="0"/>
            <c:spPr>
              <a:solidFill>
                <a:schemeClr val="accent2">
                  <a:lumMod val="60000"/>
                  <a:lumOff val="40000"/>
                </a:schemeClr>
              </a:solidFill>
              <a:ln w="76200" cap="rnd">
                <a:solidFill>
                  <a:schemeClr val="accent2">
                    <a:lumMod val="60000"/>
                    <a:lumOff val="40000"/>
                  </a:schemeClr>
                </a:solidFill>
              </a:ln>
              <a:effectLst/>
            </c:spPr>
            <c:extLst>
              <c:ext xmlns:c16="http://schemas.microsoft.com/office/drawing/2014/chart" uri="{C3380CC4-5D6E-409C-BE32-E72D297353CC}">
                <c16:uniqueId val="{0000000B-C897-4F78-836A-7DD92DB4D8EB}"/>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Gráficos!$B$70:$B$73</c:f>
              <c:strCache>
                <c:ptCount val="4"/>
                <c:pt idx="0">
                  <c:v>Sempre</c:v>
                </c:pt>
                <c:pt idx="1">
                  <c:v>A maioria das vezes</c:v>
                </c:pt>
                <c:pt idx="2">
                  <c:v>Às vezes</c:v>
                </c:pt>
                <c:pt idx="3">
                  <c:v>Nunca</c:v>
                </c:pt>
              </c:strCache>
            </c:strRef>
          </c:cat>
          <c:val>
            <c:numRef>
              <c:f>Gráficos!$C$70:$C$73</c:f>
              <c:numCache>
                <c:formatCode>0.0</c:formatCode>
                <c:ptCount val="4"/>
                <c:pt idx="0">
                  <c:v>64.146868250539953</c:v>
                </c:pt>
                <c:pt idx="1">
                  <c:v>17.494600431965441</c:v>
                </c:pt>
                <c:pt idx="2">
                  <c:v>11.447084233261338</c:v>
                </c:pt>
                <c:pt idx="3">
                  <c:v>6.911447084233262</c:v>
                </c:pt>
              </c:numCache>
            </c:numRef>
          </c:val>
          <c:extLst>
            <c:ext xmlns:c16="http://schemas.microsoft.com/office/drawing/2014/chart" uri="{C3380CC4-5D6E-409C-BE32-E72D297353CC}">
              <c16:uniqueId val="{0000000C-C897-4F78-836A-7DD92DB4D8EB}"/>
            </c:ext>
          </c:extLst>
        </c:ser>
        <c:dLbls>
          <c:showLegendKey val="0"/>
          <c:showVal val="1"/>
          <c:showCatName val="0"/>
          <c:showSerName val="0"/>
          <c:showPercent val="0"/>
          <c:showBubbleSize val="0"/>
        </c:dLbls>
        <c:gapWidth val="150"/>
        <c:overlap val="-25"/>
        <c:axId val="522791888"/>
        <c:axId val="522792304"/>
      </c:barChart>
      <c:catAx>
        <c:axId val="522791888"/>
        <c:scaling>
          <c:orientation val="maxMin"/>
        </c:scaling>
        <c:delete val="1"/>
        <c:axPos val="b"/>
        <c:numFmt formatCode="General" sourceLinked="1"/>
        <c:majorTickMark val="none"/>
        <c:minorTickMark val="none"/>
        <c:tickLblPos val="nextTo"/>
        <c:crossAx val="522792304"/>
        <c:crosses val="autoZero"/>
        <c:auto val="1"/>
        <c:lblAlgn val="ctr"/>
        <c:lblOffset val="100"/>
        <c:noMultiLvlLbl val="0"/>
      </c:catAx>
      <c:valAx>
        <c:axId val="522792304"/>
        <c:scaling>
          <c:orientation val="minMax"/>
        </c:scaling>
        <c:delete val="1"/>
        <c:axPos val="r"/>
        <c:numFmt formatCode="0.0" sourceLinked="1"/>
        <c:majorTickMark val="out"/>
        <c:minorTickMark val="none"/>
        <c:tickLblPos val="nextTo"/>
        <c:crossAx val="5227918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doughnutChart>
        <c:varyColors val="1"/>
        <c:ser>
          <c:idx val="0"/>
          <c:order val="0"/>
          <c:dPt>
            <c:idx val="0"/>
            <c:bubble3D val="0"/>
            <c:spPr>
              <a:solidFill>
                <a:schemeClr val="tx2">
                  <a:lumMod val="60000"/>
                  <a:lumOff val="40000"/>
                </a:schemeClr>
              </a:solidFill>
              <a:ln w="19050">
                <a:solidFill>
                  <a:schemeClr val="lt1"/>
                </a:solidFill>
              </a:ln>
              <a:effectLst/>
            </c:spPr>
            <c:extLst>
              <c:ext xmlns:c16="http://schemas.microsoft.com/office/drawing/2014/chart" uri="{C3380CC4-5D6E-409C-BE32-E72D297353CC}">
                <c16:uniqueId val="{00000001-FC43-465E-96E8-8FC940C08046}"/>
              </c:ext>
            </c:extLst>
          </c:dPt>
          <c:dPt>
            <c:idx val="1"/>
            <c:bubble3D val="0"/>
            <c:spPr>
              <a:solidFill>
                <a:schemeClr val="bg1">
                  <a:lumMod val="75000"/>
                </a:schemeClr>
              </a:solidFill>
              <a:ln w="19050">
                <a:solidFill>
                  <a:schemeClr val="lt1"/>
                </a:solidFill>
              </a:ln>
              <a:effectLst/>
            </c:spPr>
            <c:extLst>
              <c:ext xmlns:c16="http://schemas.microsoft.com/office/drawing/2014/chart" uri="{C3380CC4-5D6E-409C-BE32-E72D297353CC}">
                <c16:uniqueId val="{00000003-FC43-465E-96E8-8FC940C08046}"/>
              </c:ext>
            </c:extLst>
          </c:dPt>
          <c:dLbls>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extLst>
                <c:ext xmlns:c16="http://schemas.microsoft.com/office/drawing/2014/chart" uri="{C3380CC4-5D6E-409C-BE32-E72D297353CC}">
                  <c16:uniqueId val="{00000003-FC43-465E-96E8-8FC940C08046}"/>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endParaRPr lang="pt-B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Gráficos!$B$93:$B$94</c:f>
              <c:strCache>
                <c:ptCount val="2"/>
                <c:pt idx="0">
                  <c:v>Sim</c:v>
                </c:pt>
                <c:pt idx="1">
                  <c:v>Não</c:v>
                </c:pt>
              </c:strCache>
            </c:strRef>
          </c:cat>
          <c:val>
            <c:numRef>
              <c:f>Gráficos!$C$93:$C$94</c:f>
              <c:numCache>
                <c:formatCode>0.0</c:formatCode>
                <c:ptCount val="2"/>
                <c:pt idx="0">
                  <c:v>15.026833631484795</c:v>
                </c:pt>
                <c:pt idx="1">
                  <c:v>84.973166368515209</c:v>
                </c:pt>
              </c:numCache>
            </c:numRef>
          </c:val>
          <c:extLst>
            <c:ext xmlns:c16="http://schemas.microsoft.com/office/drawing/2014/chart" uri="{C3380CC4-5D6E-409C-BE32-E72D297353CC}">
              <c16:uniqueId val="{00000004-FC43-465E-96E8-8FC940C08046}"/>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l"/>
      <c:overlay val="0"/>
      <c:spPr>
        <a:noFill/>
        <a:ln>
          <a:noFill/>
        </a:ln>
        <a:effectLst/>
      </c:spPr>
      <c:txPr>
        <a:bodyPr rot="0" spcFirstLastPara="1" vertOverflow="ellipsis" vert="horz" wrap="square" anchor="ctr" anchorCtr="1"/>
        <a:lstStyle/>
        <a:p>
          <a:pPr rtl="0">
            <a:defRPr sz="1200" b="0" i="0" u="none" strike="noStrike" kern="1200" baseline="0">
              <a:solidFill>
                <a:schemeClr val="tx1">
                  <a:lumMod val="65000"/>
                  <a:lumOff val="35000"/>
                </a:schemeClr>
              </a:solidFill>
              <a:latin typeface="+mn-lt"/>
              <a:ea typeface="+mn-ea"/>
              <a:cs typeface="+mn-cs"/>
            </a:defRPr>
          </a:pPr>
          <a:endParaRPr lang="pt-BR"/>
        </a:p>
      </c:txPr>
    </c:legend>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638417055484772E-2"/>
          <c:y val="8.5927234268336539E-2"/>
          <c:w val="0.93672316588903048"/>
          <c:h val="0.71772066704888204"/>
        </c:manualLayout>
      </c:layout>
      <c:barChart>
        <c:barDir val="col"/>
        <c:grouping val="clustered"/>
        <c:varyColors val="0"/>
        <c:ser>
          <c:idx val="0"/>
          <c:order val="0"/>
          <c:spPr>
            <a:solidFill>
              <a:schemeClr val="bg1">
                <a:lumMod val="50000"/>
              </a:schemeClr>
            </a:solidFill>
            <a:ln w="76200" cap="rnd">
              <a:solidFill>
                <a:schemeClr val="accent1"/>
              </a:solidFill>
            </a:ln>
            <a:effectLst/>
          </c:spPr>
          <c:invertIfNegative val="0"/>
          <c:dPt>
            <c:idx val="0"/>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1-E498-4F64-83E9-F2CF57299C7F}"/>
              </c:ext>
            </c:extLst>
          </c:dPt>
          <c:dPt>
            <c:idx val="1"/>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3-E498-4F64-83E9-F2CF57299C7F}"/>
              </c:ext>
            </c:extLst>
          </c:dPt>
          <c:dPt>
            <c:idx val="2"/>
            <c:invertIfNegative val="0"/>
            <c:bubble3D val="0"/>
            <c:spPr>
              <a:solidFill>
                <a:schemeClr val="bg1">
                  <a:lumMod val="65000"/>
                </a:schemeClr>
              </a:solidFill>
              <a:ln w="76200" cap="rnd">
                <a:solidFill>
                  <a:schemeClr val="bg1">
                    <a:lumMod val="65000"/>
                  </a:schemeClr>
                </a:solidFill>
              </a:ln>
              <a:effectLst/>
            </c:spPr>
            <c:extLst>
              <c:ext xmlns:c16="http://schemas.microsoft.com/office/drawing/2014/chart" uri="{C3380CC4-5D6E-409C-BE32-E72D297353CC}">
                <c16:uniqueId val="{00000005-E498-4F64-83E9-F2CF57299C7F}"/>
              </c:ext>
            </c:extLst>
          </c:dPt>
          <c:dPt>
            <c:idx val="3"/>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7-E498-4F64-83E9-F2CF57299C7F}"/>
              </c:ext>
            </c:extLst>
          </c:dPt>
          <c:dPt>
            <c:idx val="4"/>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9-E498-4F64-83E9-F2CF57299C7F}"/>
              </c:ext>
            </c:extLst>
          </c:dPt>
          <c:dPt>
            <c:idx val="5"/>
            <c:invertIfNegative val="0"/>
            <c:bubble3D val="0"/>
            <c:spPr>
              <a:solidFill>
                <a:schemeClr val="accent4">
                  <a:lumMod val="60000"/>
                  <a:lumOff val="40000"/>
                </a:schemeClr>
              </a:solidFill>
              <a:ln w="76200" cap="rnd">
                <a:solidFill>
                  <a:schemeClr val="accent4">
                    <a:lumMod val="60000"/>
                    <a:lumOff val="40000"/>
                  </a:schemeClr>
                </a:solidFill>
              </a:ln>
              <a:effectLst/>
            </c:spPr>
            <c:extLst>
              <c:ext xmlns:c16="http://schemas.microsoft.com/office/drawing/2014/chart" uri="{C3380CC4-5D6E-409C-BE32-E72D297353CC}">
                <c16:uniqueId val="{0000000B-E498-4F64-83E9-F2CF57299C7F}"/>
              </c:ext>
            </c:extLst>
          </c:dPt>
          <c:dPt>
            <c:idx val="6"/>
            <c:invertIfNegative val="0"/>
            <c:bubble3D val="0"/>
            <c:spPr>
              <a:solidFill>
                <a:schemeClr val="accent2">
                  <a:lumMod val="60000"/>
                  <a:lumOff val="40000"/>
                </a:schemeClr>
              </a:solidFill>
              <a:ln w="76200" cap="rnd">
                <a:solidFill>
                  <a:schemeClr val="accent2">
                    <a:lumMod val="60000"/>
                    <a:lumOff val="40000"/>
                  </a:schemeClr>
                </a:solidFill>
              </a:ln>
              <a:effectLst/>
            </c:spPr>
            <c:extLst>
              <c:ext xmlns:c16="http://schemas.microsoft.com/office/drawing/2014/chart" uri="{C3380CC4-5D6E-409C-BE32-E72D297353CC}">
                <c16:uniqueId val="{0000000D-E498-4F64-83E9-F2CF57299C7F}"/>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Gráficos!$B$110:$B$114</c:f>
              <c:strCache>
                <c:ptCount val="5"/>
                <c:pt idx="0">
                  <c:v>Muito Bom</c:v>
                </c:pt>
                <c:pt idx="1">
                  <c:v>Bom</c:v>
                </c:pt>
                <c:pt idx="2">
                  <c:v>Regular</c:v>
                </c:pt>
                <c:pt idx="3">
                  <c:v>Ruim</c:v>
                </c:pt>
                <c:pt idx="4">
                  <c:v>Muito Ruim</c:v>
                </c:pt>
              </c:strCache>
            </c:strRef>
          </c:cat>
          <c:val>
            <c:numRef>
              <c:f>Gráficos!$C$110:$C$114</c:f>
              <c:numCache>
                <c:formatCode>0.0</c:formatCode>
                <c:ptCount val="5"/>
                <c:pt idx="0">
                  <c:v>39.534883720930232</c:v>
                </c:pt>
                <c:pt idx="1">
                  <c:v>37.541528239202663</c:v>
                </c:pt>
                <c:pt idx="2">
                  <c:v>17.774086378737543</c:v>
                </c:pt>
                <c:pt idx="3">
                  <c:v>3.4883720930232558</c:v>
                </c:pt>
                <c:pt idx="4">
                  <c:v>1.6611295681063125</c:v>
                </c:pt>
              </c:numCache>
            </c:numRef>
          </c:val>
          <c:extLst>
            <c:ext xmlns:c16="http://schemas.microsoft.com/office/drawing/2014/chart" uri="{C3380CC4-5D6E-409C-BE32-E72D297353CC}">
              <c16:uniqueId val="{0000000E-E498-4F64-83E9-F2CF57299C7F}"/>
            </c:ext>
          </c:extLst>
        </c:ser>
        <c:dLbls>
          <c:showLegendKey val="0"/>
          <c:showVal val="1"/>
          <c:showCatName val="0"/>
          <c:showSerName val="0"/>
          <c:showPercent val="0"/>
          <c:showBubbleSize val="0"/>
        </c:dLbls>
        <c:gapWidth val="150"/>
        <c:overlap val="-25"/>
        <c:axId val="522791888"/>
        <c:axId val="522792304"/>
      </c:barChart>
      <c:catAx>
        <c:axId val="522791888"/>
        <c:scaling>
          <c:orientation val="maxMin"/>
        </c:scaling>
        <c:delete val="1"/>
        <c:axPos val="b"/>
        <c:numFmt formatCode="General" sourceLinked="1"/>
        <c:majorTickMark val="none"/>
        <c:minorTickMark val="none"/>
        <c:tickLblPos val="nextTo"/>
        <c:crossAx val="522792304"/>
        <c:crosses val="autoZero"/>
        <c:auto val="1"/>
        <c:lblAlgn val="ctr"/>
        <c:lblOffset val="100"/>
        <c:noMultiLvlLbl val="0"/>
      </c:catAx>
      <c:valAx>
        <c:axId val="522792304"/>
        <c:scaling>
          <c:orientation val="minMax"/>
        </c:scaling>
        <c:delete val="1"/>
        <c:axPos val="r"/>
        <c:numFmt formatCode="0.0" sourceLinked="1"/>
        <c:majorTickMark val="out"/>
        <c:minorTickMark val="none"/>
        <c:tickLblPos val="nextTo"/>
        <c:crossAx val="5227918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Gráficos!$P$111</c:f>
              <c:strCache>
                <c:ptCount val="1"/>
                <c:pt idx="0">
                  <c:v>Feminino</c:v>
                </c:pt>
              </c:strCache>
            </c:strRef>
          </c:tx>
          <c:spPr>
            <a:noFill/>
            <a:ln>
              <a:noFill/>
            </a:ln>
            <a:effectLst/>
          </c:spPr>
          <c:invertIfNegative val="0"/>
          <c:dLbls>
            <c:dLbl>
              <c:idx val="0"/>
              <c:layout>
                <c:manualLayout>
                  <c:x val="4.8114931074572089E-3"/>
                  <c:y val="-0.2600753367003367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316-4A66-BD03-51F7143CD8E2}"/>
                </c:ext>
              </c:extLst>
            </c:dLbl>
            <c:dLbl>
              <c:idx val="1"/>
              <c:layout>
                <c:manualLayout>
                  <c:x val="-3.094253446271393E-2"/>
                  <c:y val="-0.2402226430976431"/>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316-4A66-BD03-51F7143CD8E2}"/>
                </c:ext>
              </c:extLst>
            </c:dLbl>
            <c:spPr>
              <a:noFill/>
              <a:ln>
                <a:noFill/>
              </a:ln>
              <a:effectLst/>
            </c:spPr>
            <c:txPr>
              <a:bodyPr/>
              <a:lstStyle/>
              <a:p>
                <a:pPr>
                  <a:defRPr sz="1200" b="1">
                    <a:solidFill>
                      <a:schemeClr val="bg1"/>
                    </a:solidFill>
                  </a:defRPr>
                </a:pPr>
                <a:endParaRPr lang="pt-B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Gráficos!$Q$110:$Q$111</c:f>
              <c:numCache>
                <c:formatCode>0.0</c:formatCode>
                <c:ptCount val="2"/>
                <c:pt idx="0">
                  <c:v>82.644628099173559</c:v>
                </c:pt>
                <c:pt idx="1">
                  <c:v>73.333333333333329</c:v>
                </c:pt>
              </c:numCache>
            </c:numRef>
          </c:val>
          <c:extLst>
            <c:ext xmlns:c16="http://schemas.microsoft.com/office/drawing/2014/chart" uri="{C3380CC4-5D6E-409C-BE32-E72D297353CC}">
              <c16:uniqueId val="{00000002-C316-4A66-BD03-51F7143CD8E2}"/>
            </c:ext>
          </c:extLst>
        </c:ser>
        <c:ser>
          <c:idx val="1"/>
          <c:order val="1"/>
          <c:tx>
            <c:strRef>
              <c:f>Gráficos!$P$110</c:f>
              <c:strCache>
                <c:ptCount val="1"/>
                <c:pt idx="0">
                  <c:v>Masculino</c:v>
                </c:pt>
              </c:strCache>
            </c:strRef>
          </c:tx>
          <c:spPr>
            <a:solidFill>
              <a:schemeClr val="bg1">
                <a:alpha val="77000"/>
              </a:schemeClr>
            </a:solidFill>
            <a:ln>
              <a:noFill/>
            </a:ln>
            <a:effectLst/>
          </c:spPr>
          <c:invertIfNegative val="0"/>
          <c:val>
            <c:numRef>
              <c:f>Gráficos!$R$110:$R$111</c:f>
              <c:numCache>
                <c:formatCode>0.0</c:formatCode>
                <c:ptCount val="2"/>
                <c:pt idx="0">
                  <c:v>17.355371900826441</c:v>
                </c:pt>
                <c:pt idx="1">
                  <c:v>26.666666666666671</c:v>
                </c:pt>
              </c:numCache>
            </c:numRef>
          </c:val>
          <c:extLst>
            <c:ext xmlns:c16="http://schemas.microsoft.com/office/drawing/2014/chart" uri="{C3380CC4-5D6E-409C-BE32-E72D297353CC}">
              <c16:uniqueId val="{00000003-C316-4A66-BD03-51F7143CD8E2}"/>
            </c:ext>
          </c:extLst>
        </c:ser>
        <c:dLbls>
          <c:showLegendKey val="0"/>
          <c:showVal val="0"/>
          <c:showCatName val="0"/>
          <c:showSerName val="0"/>
          <c:showPercent val="0"/>
          <c:showBubbleSize val="0"/>
        </c:dLbls>
        <c:gapWidth val="0"/>
        <c:overlap val="100"/>
        <c:axId val="115505152"/>
        <c:axId val="89642048"/>
      </c:barChart>
      <c:catAx>
        <c:axId val="115505152"/>
        <c:scaling>
          <c:orientation val="minMax"/>
        </c:scaling>
        <c:delete val="1"/>
        <c:axPos val="b"/>
        <c:numFmt formatCode="General" sourceLinked="1"/>
        <c:majorTickMark val="out"/>
        <c:minorTickMark val="none"/>
        <c:tickLblPos val="nextTo"/>
        <c:crossAx val="89642048"/>
        <c:crosses val="autoZero"/>
        <c:auto val="1"/>
        <c:lblAlgn val="ctr"/>
        <c:lblOffset val="100"/>
        <c:noMultiLvlLbl val="0"/>
      </c:catAx>
      <c:valAx>
        <c:axId val="89642048"/>
        <c:scaling>
          <c:orientation val="minMax"/>
          <c:min val="0"/>
        </c:scaling>
        <c:delete val="1"/>
        <c:axPos val="l"/>
        <c:numFmt formatCode="0%" sourceLinked="1"/>
        <c:majorTickMark val="out"/>
        <c:minorTickMark val="none"/>
        <c:tickLblPos val="nextTo"/>
        <c:crossAx val="1155051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638417055484772E-2"/>
          <c:y val="8.5927234268336539E-2"/>
          <c:w val="0.93672316588903048"/>
          <c:h val="0.71772066704888204"/>
        </c:manualLayout>
      </c:layout>
      <c:barChart>
        <c:barDir val="col"/>
        <c:grouping val="clustered"/>
        <c:varyColors val="0"/>
        <c:ser>
          <c:idx val="0"/>
          <c:order val="0"/>
          <c:spPr>
            <a:solidFill>
              <a:schemeClr val="bg1">
                <a:lumMod val="50000"/>
              </a:schemeClr>
            </a:solidFill>
            <a:ln w="76200" cap="rnd">
              <a:solidFill>
                <a:schemeClr val="accent1"/>
              </a:solidFill>
            </a:ln>
            <a:effectLst/>
          </c:spPr>
          <c:invertIfNegative val="0"/>
          <c:dPt>
            <c:idx val="0"/>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1-DC48-4F85-9712-C77E9FF4203F}"/>
              </c:ext>
            </c:extLst>
          </c:dPt>
          <c:dPt>
            <c:idx val="1"/>
            <c:invertIfNegative val="0"/>
            <c:bubble3D val="0"/>
            <c:spPr>
              <a:solidFill>
                <a:schemeClr val="bg1">
                  <a:lumMod val="50000"/>
                </a:schemeClr>
              </a:solidFill>
              <a:ln w="76200" cap="rnd">
                <a:solidFill>
                  <a:schemeClr val="bg1">
                    <a:lumMod val="50000"/>
                  </a:schemeClr>
                </a:solidFill>
              </a:ln>
              <a:effectLst/>
            </c:spPr>
            <c:extLst>
              <c:ext xmlns:c16="http://schemas.microsoft.com/office/drawing/2014/chart" uri="{C3380CC4-5D6E-409C-BE32-E72D297353CC}">
                <c16:uniqueId val="{00000003-DC48-4F85-9712-C77E9FF4203F}"/>
              </c:ext>
            </c:extLst>
          </c:dPt>
          <c:dPt>
            <c:idx val="2"/>
            <c:invertIfNegative val="0"/>
            <c:bubble3D val="0"/>
            <c:spPr>
              <a:solidFill>
                <a:schemeClr val="bg1">
                  <a:lumMod val="65000"/>
                </a:schemeClr>
              </a:solidFill>
              <a:ln w="76200" cap="rnd">
                <a:solidFill>
                  <a:schemeClr val="bg1">
                    <a:lumMod val="65000"/>
                  </a:schemeClr>
                </a:solidFill>
              </a:ln>
              <a:effectLst/>
            </c:spPr>
            <c:extLst>
              <c:ext xmlns:c16="http://schemas.microsoft.com/office/drawing/2014/chart" uri="{C3380CC4-5D6E-409C-BE32-E72D297353CC}">
                <c16:uniqueId val="{00000005-DC48-4F85-9712-C77E9FF4203F}"/>
              </c:ext>
            </c:extLst>
          </c:dPt>
          <c:dPt>
            <c:idx val="3"/>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7-DC48-4F85-9712-C77E9FF4203F}"/>
              </c:ext>
            </c:extLst>
          </c:dPt>
          <c:dPt>
            <c:idx val="4"/>
            <c:invertIfNegative val="0"/>
            <c:bubble3D val="0"/>
            <c:spPr>
              <a:solidFill>
                <a:schemeClr val="bg1">
                  <a:lumMod val="75000"/>
                </a:schemeClr>
              </a:solidFill>
              <a:ln w="76200" cap="rnd">
                <a:solidFill>
                  <a:schemeClr val="bg1">
                    <a:lumMod val="75000"/>
                  </a:schemeClr>
                </a:solidFill>
              </a:ln>
              <a:effectLst/>
            </c:spPr>
            <c:extLst>
              <c:ext xmlns:c16="http://schemas.microsoft.com/office/drawing/2014/chart" uri="{C3380CC4-5D6E-409C-BE32-E72D297353CC}">
                <c16:uniqueId val="{00000009-DC48-4F85-9712-C77E9FF4203F}"/>
              </c:ext>
            </c:extLst>
          </c:dPt>
          <c:dPt>
            <c:idx val="5"/>
            <c:invertIfNegative val="0"/>
            <c:bubble3D val="0"/>
            <c:spPr>
              <a:solidFill>
                <a:schemeClr val="accent4">
                  <a:lumMod val="60000"/>
                  <a:lumOff val="40000"/>
                </a:schemeClr>
              </a:solidFill>
              <a:ln w="76200" cap="rnd">
                <a:solidFill>
                  <a:schemeClr val="accent4">
                    <a:lumMod val="60000"/>
                    <a:lumOff val="40000"/>
                  </a:schemeClr>
                </a:solidFill>
              </a:ln>
              <a:effectLst/>
            </c:spPr>
            <c:extLst>
              <c:ext xmlns:c16="http://schemas.microsoft.com/office/drawing/2014/chart" uri="{C3380CC4-5D6E-409C-BE32-E72D297353CC}">
                <c16:uniqueId val="{0000000B-DC48-4F85-9712-C77E9FF4203F}"/>
              </c:ext>
            </c:extLst>
          </c:dPt>
          <c:dPt>
            <c:idx val="6"/>
            <c:invertIfNegative val="0"/>
            <c:bubble3D val="0"/>
            <c:spPr>
              <a:solidFill>
                <a:schemeClr val="accent2">
                  <a:lumMod val="60000"/>
                  <a:lumOff val="40000"/>
                </a:schemeClr>
              </a:solidFill>
              <a:ln w="76200" cap="rnd">
                <a:solidFill>
                  <a:schemeClr val="accent2">
                    <a:lumMod val="60000"/>
                    <a:lumOff val="40000"/>
                  </a:schemeClr>
                </a:solidFill>
              </a:ln>
              <a:effectLst/>
            </c:spPr>
            <c:extLst>
              <c:ext xmlns:c16="http://schemas.microsoft.com/office/drawing/2014/chart" uri="{C3380CC4-5D6E-409C-BE32-E72D297353CC}">
                <c16:uniqueId val="{0000000D-DC48-4F85-9712-C77E9FF4203F}"/>
              </c:ext>
            </c:extLst>
          </c:dPt>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Gráficos!$B$134:$B$138</c:f>
              <c:strCache>
                <c:ptCount val="5"/>
                <c:pt idx="0">
                  <c:v>Muito Bom</c:v>
                </c:pt>
                <c:pt idx="1">
                  <c:v>Bom</c:v>
                </c:pt>
                <c:pt idx="2">
                  <c:v>Regular</c:v>
                </c:pt>
                <c:pt idx="3">
                  <c:v>Ruim</c:v>
                </c:pt>
                <c:pt idx="4">
                  <c:v>Muito Ruim</c:v>
                </c:pt>
              </c:strCache>
            </c:strRef>
          </c:cat>
          <c:val>
            <c:numRef>
              <c:f>Gráficos!$C$134:$C$138</c:f>
              <c:numCache>
                <c:formatCode>0.0</c:formatCode>
                <c:ptCount val="5"/>
                <c:pt idx="0">
                  <c:v>30.051813471502591</c:v>
                </c:pt>
                <c:pt idx="1">
                  <c:v>41.796200345423145</c:v>
                </c:pt>
                <c:pt idx="2">
                  <c:v>19.343696027633854</c:v>
                </c:pt>
                <c:pt idx="3">
                  <c:v>5.6994818652849739</c:v>
                </c:pt>
                <c:pt idx="4">
                  <c:v>3.1088082901554404</c:v>
                </c:pt>
              </c:numCache>
            </c:numRef>
          </c:val>
          <c:extLst>
            <c:ext xmlns:c16="http://schemas.microsoft.com/office/drawing/2014/chart" uri="{C3380CC4-5D6E-409C-BE32-E72D297353CC}">
              <c16:uniqueId val="{0000000E-DC48-4F85-9712-C77E9FF4203F}"/>
            </c:ext>
          </c:extLst>
        </c:ser>
        <c:dLbls>
          <c:showLegendKey val="0"/>
          <c:showVal val="1"/>
          <c:showCatName val="0"/>
          <c:showSerName val="0"/>
          <c:showPercent val="0"/>
          <c:showBubbleSize val="0"/>
        </c:dLbls>
        <c:gapWidth val="150"/>
        <c:overlap val="-25"/>
        <c:axId val="522791888"/>
        <c:axId val="522792304"/>
      </c:barChart>
      <c:catAx>
        <c:axId val="522791888"/>
        <c:scaling>
          <c:orientation val="maxMin"/>
        </c:scaling>
        <c:delete val="1"/>
        <c:axPos val="b"/>
        <c:numFmt formatCode="General" sourceLinked="1"/>
        <c:majorTickMark val="out"/>
        <c:minorTickMark val="none"/>
        <c:tickLblPos val="nextTo"/>
        <c:crossAx val="522792304"/>
        <c:crosses val="autoZero"/>
        <c:auto val="1"/>
        <c:lblAlgn val="ctr"/>
        <c:lblOffset val="100"/>
        <c:noMultiLvlLbl val="0"/>
      </c:catAx>
      <c:valAx>
        <c:axId val="522792304"/>
        <c:scaling>
          <c:orientation val="minMax"/>
        </c:scaling>
        <c:delete val="1"/>
        <c:axPos val="r"/>
        <c:numFmt formatCode="0.0" sourceLinked="1"/>
        <c:majorTickMark val="out"/>
        <c:minorTickMark val="none"/>
        <c:tickLblPos val="nextTo"/>
        <c:crossAx val="52279188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Gráficos!$P$135</c:f>
              <c:strCache>
                <c:ptCount val="1"/>
                <c:pt idx="0">
                  <c:v>Feminino</c:v>
                </c:pt>
              </c:strCache>
            </c:strRef>
          </c:tx>
          <c:spPr>
            <a:noFill/>
            <a:ln>
              <a:noFill/>
            </a:ln>
            <a:effectLst/>
          </c:spPr>
          <c:invertIfNegative val="0"/>
          <c:dLbls>
            <c:dLbl>
              <c:idx val="0"/>
              <c:layout>
                <c:manualLayout>
                  <c:x val="1.0084292511332218E-2"/>
                  <c:y val="-0.2707658793072898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5D7-46D4-8902-9A8A6D12D977}"/>
                </c:ext>
              </c:extLst>
            </c:dLbl>
            <c:dLbl>
              <c:idx val="1"/>
              <c:layout>
                <c:manualLayout>
                  <c:x val="-4.6762185169483959E-2"/>
                  <c:y val="-0.24556807846461345"/>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D7-46D4-8902-9A8A6D12D977}"/>
                </c:ext>
              </c:extLst>
            </c:dLbl>
            <c:spPr>
              <a:noFill/>
              <a:ln>
                <a:noFill/>
              </a:ln>
              <a:effectLst/>
            </c:spPr>
            <c:txPr>
              <a:bodyPr/>
              <a:lstStyle/>
              <a:p>
                <a:pPr>
                  <a:defRPr sz="1200" b="1">
                    <a:solidFill>
                      <a:schemeClr val="bg1"/>
                    </a:solidFill>
                  </a:defRPr>
                </a:pPr>
                <a:endParaRPr lang="pt-BR"/>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Gráficos!$Q$134:$Q$135</c:f>
              <c:numCache>
                <c:formatCode>0.0</c:formatCode>
                <c:ptCount val="2"/>
                <c:pt idx="0">
                  <c:v>74.137931034482762</c:v>
                </c:pt>
                <c:pt idx="1">
                  <c:v>70.317002881844374</c:v>
                </c:pt>
              </c:numCache>
            </c:numRef>
          </c:val>
          <c:extLst>
            <c:ext xmlns:c16="http://schemas.microsoft.com/office/drawing/2014/chart" uri="{C3380CC4-5D6E-409C-BE32-E72D297353CC}">
              <c16:uniqueId val="{00000002-D5D7-46D4-8902-9A8A6D12D977}"/>
            </c:ext>
          </c:extLst>
        </c:ser>
        <c:ser>
          <c:idx val="1"/>
          <c:order val="1"/>
          <c:tx>
            <c:strRef>
              <c:f>Gráficos!$P$134</c:f>
              <c:strCache>
                <c:ptCount val="1"/>
                <c:pt idx="0">
                  <c:v>Masculino</c:v>
                </c:pt>
              </c:strCache>
            </c:strRef>
          </c:tx>
          <c:spPr>
            <a:solidFill>
              <a:schemeClr val="bg1">
                <a:alpha val="77000"/>
              </a:schemeClr>
            </a:solidFill>
            <a:ln>
              <a:noFill/>
            </a:ln>
            <a:effectLst/>
          </c:spPr>
          <c:invertIfNegative val="0"/>
          <c:val>
            <c:numRef>
              <c:f>Gráficos!$R$134:$R$135</c:f>
              <c:numCache>
                <c:formatCode>0.0</c:formatCode>
                <c:ptCount val="2"/>
                <c:pt idx="0">
                  <c:v>25.862068965517238</c:v>
                </c:pt>
                <c:pt idx="1">
                  <c:v>29.682997118155626</c:v>
                </c:pt>
              </c:numCache>
            </c:numRef>
          </c:val>
          <c:extLst>
            <c:ext xmlns:c16="http://schemas.microsoft.com/office/drawing/2014/chart" uri="{C3380CC4-5D6E-409C-BE32-E72D297353CC}">
              <c16:uniqueId val="{00000003-D5D7-46D4-8902-9A8A6D12D977}"/>
            </c:ext>
          </c:extLst>
        </c:ser>
        <c:dLbls>
          <c:showLegendKey val="0"/>
          <c:showVal val="0"/>
          <c:showCatName val="0"/>
          <c:showSerName val="0"/>
          <c:showPercent val="0"/>
          <c:showBubbleSize val="0"/>
        </c:dLbls>
        <c:gapWidth val="0"/>
        <c:overlap val="100"/>
        <c:axId val="115505152"/>
        <c:axId val="89642048"/>
      </c:barChart>
      <c:catAx>
        <c:axId val="115505152"/>
        <c:scaling>
          <c:orientation val="minMax"/>
        </c:scaling>
        <c:delete val="1"/>
        <c:axPos val="b"/>
        <c:numFmt formatCode="General" sourceLinked="1"/>
        <c:majorTickMark val="out"/>
        <c:minorTickMark val="none"/>
        <c:tickLblPos val="nextTo"/>
        <c:crossAx val="89642048"/>
        <c:crosses val="autoZero"/>
        <c:auto val="1"/>
        <c:lblAlgn val="ctr"/>
        <c:lblOffset val="100"/>
        <c:noMultiLvlLbl val="0"/>
      </c:catAx>
      <c:valAx>
        <c:axId val="89642048"/>
        <c:scaling>
          <c:orientation val="minMax"/>
          <c:min val="0"/>
        </c:scaling>
        <c:delete val="1"/>
        <c:axPos val="l"/>
        <c:numFmt formatCode="0%" sourceLinked="1"/>
        <c:majorTickMark val="out"/>
        <c:minorTickMark val="none"/>
        <c:tickLblPos val="nextTo"/>
        <c:crossAx val="11550515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pt-BR"/>
    </a:p>
  </c:txPr>
  <c:externalData r:id="rId2">
    <c:autoUpdate val="0"/>
  </c:externalData>
</c:chartSpace>
</file>

<file path=ppt/charts/colors1.xml><?xml version="1.0" encoding="utf-8"?>
<cs:colorStyle xmlns:cs="http://schemas.microsoft.com/office/drawing/2012/chartStyle" xmlns:a="http://schemas.openxmlformats.org/drawingml/2006/main" meth="withinLinear" id="16">
  <a:schemeClr val="accent3"/>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7">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Vert">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EBE9BB78-A922-4A0F-87C1-07447C27F2DF}"/>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C8B1F4D6-9AFA-477D-B54F-8E7BB0DBDC00}"/>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3C807542-B9BD-47FB-8A38-401EA608759D}" type="datetimeFigureOut">
              <a:rPr lang="pt-BR" smtClean="0"/>
              <a:t>14/04/2026</a:t>
            </a:fld>
            <a:endParaRPr lang="pt-BR"/>
          </a:p>
        </p:txBody>
      </p:sp>
      <p:sp>
        <p:nvSpPr>
          <p:cNvPr id="4" name="Espaço Reservado para Rodapé 3">
            <a:extLst>
              <a:ext uri="{FF2B5EF4-FFF2-40B4-BE49-F238E27FC236}">
                <a16:creationId xmlns:a16="http://schemas.microsoft.com/office/drawing/2014/main" id="{94DAA07F-BA31-4C0A-B908-9037478BC7CE}"/>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066C8EEE-3095-4154-9041-14752E193F88}"/>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19B19EF4-72E4-4D4A-A562-3E6B79BA89F3}" type="slidenum">
              <a:rPr lang="pt-BR" smtClean="0"/>
              <a:t>‹nº›</a:t>
            </a:fld>
            <a:endParaRPr lang="pt-BR"/>
          </a:p>
        </p:txBody>
      </p:sp>
    </p:spTree>
    <p:extLst>
      <p:ext uri="{BB962C8B-B14F-4D97-AF65-F5344CB8AC3E}">
        <p14:creationId xmlns:p14="http://schemas.microsoft.com/office/powerpoint/2010/main" val="375485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33150" y="744475"/>
            <a:ext cx="4532000" cy="37224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50" y="4715125"/>
            <a:ext cx="5438125" cy="44669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1: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2: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9" name="Google Shape;269;p12: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13: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a:extLst>
            <a:ext uri="{FF2B5EF4-FFF2-40B4-BE49-F238E27FC236}">
              <a16:creationId xmlns:a16="http://schemas.microsoft.com/office/drawing/2014/main" id="{35C64AC1-5139-3B6D-BF4C-7C7AED461F27}"/>
            </a:ext>
          </a:extLst>
        </p:cNvPr>
        <p:cNvGrpSpPr/>
        <p:nvPr/>
      </p:nvGrpSpPr>
      <p:grpSpPr>
        <a:xfrm>
          <a:off x="0" y="0"/>
          <a:ext cx="0" cy="0"/>
          <a:chOff x="0" y="0"/>
          <a:chExt cx="0" cy="0"/>
        </a:xfrm>
      </p:grpSpPr>
      <p:sp>
        <p:nvSpPr>
          <p:cNvPr id="280" name="Google Shape;280;p14:notes">
            <a:extLst>
              <a:ext uri="{FF2B5EF4-FFF2-40B4-BE49-F238E27FC236}">
                <a16:creationId xmlns:a16="http://schemas.microsoft.com/office/drawing/2014/main" id="{5FE3FA6E-DEED-87CA-1B9F-21C50650589B}"/>
              </a:ext>
            </a:extLst>
          </p:cNvPr>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1" name="Google Shape;281;p14:notes">
            <a:extLst>
              <a:ext uri="{FF2B5EF4-FFF2-40B4-BE49-F238E27FC236}">
                <a16:creationId xmlns:a16="http://schemas.microsoft.com/office/drawing/2014/main" id="{E36B8E23-7E3E-CDFB-EF19-A0E2E17FC9A5}"/>
              </a:ext>
            </a:extLst>
          </p:cNvPr>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61503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5: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8" name="Google Shape;288;p15: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7: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p17: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19: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8" name="Google Shape;358;p19: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2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0" name="Google Shape;390;p21: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p22: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07" name="Google Shape;407;p22: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2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8" name="Google Shape;438;p23: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2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9" name="Google Shape;469;p24: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2: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25: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0" name="Google Shape;500;p25: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27: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31" name="Google Shape;531;p27: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28: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2" name="Google Shape;562;p28: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29: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93" name="Google Shape;593;p29: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p30: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3" name="Google Shape;613;p30: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3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8" name="Google Shape;618;p31: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6" name="Google Shape;206;p4: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5: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1" name="Google Shape;211;p5: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6: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6" name="Google Shape;216;p6: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9: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1" name="Google Shape;251;p9: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0: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10: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3" name="Google Shape;263;p11: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de título" userDrawn="1">
  <p:cSld name="TITLE">
    <p:spTree>
      <p:nvGrpSpPr>
        <p:cNvPr id="1"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Hospitais, Clínicas, etc">
  <p:cSld name="Hospitais, Clínicas, etc">
    <p:spTree>
      <p:nvGrpSpPr>
        <p:cNvPr id="1" name="Shape 96"/>
        <p:cNvGrpSpPr/>
        <p:nvPr/>
      </p:nvGrpSpPr>
      <p:grpSpPr>
        <a:xfrm>
          <a:off x="0" y="0"/>
          <a:ext cx="0" cy="0"/>
          <a:chOff x="0" y="0"/>
          <a:chExt cx="0" cy="0"/>
        </a:xfrm>
      </p:grpSpPr>
      <p:sp>
        <p:nvSpPr>
          <p:cNvPr id="97" name="Google Shape;97;p44"/>
          <p:cNvSpPr/>
          <p:nvPr/>
        </p:nvSpPr>
        <p:spPr>
          <a:xfrm>
            <a:off x="958" y="168833"/>
            <a:ext cx="561669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Hospitais, Clínicas, </a:t>
            </a:r>
            <a:r>
              <a:rPr lang="pt-BR" sz="3300" b="1" dirty="0" err="1">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etc</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ista de Prestadores">
  <p:cSld name="Lista de Prestadores">
    <p:spTree>
      <p:nvGrpSpPr>
        <p:cNvPr id="1" name="Shape 98"/>
        <p:cNvGrpSpPr/>
        <p:nvPr/>
      </p:nvGrpSpPr>
      <p:grpSpPr>
        <a:xfrm>
          <a:off x="0" y="0"/>
          <a:ext cx="0" cy="0"/>
          <a:chOff x="0" y="0"/>
          <a:chExt cx="0" cy="0"/>
        </a:xfrm>
      </p:grpSpPr>
      <p:sp>
        <p:nvSpPr>
          <p:cNvPr id="99" name="Google Shape;99;p45"/>
          <p:cNvSpPr/>
          <p:nvPr/>
        </p:nvSpPr>
        <p:spPr>
          <a:xfrm>
            <a:off x="958" y="168833"/>
            <a:ext cx="561669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Lista de Prestadores</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tendimento - Informação">
  <p:cSld name="Atendimento - Informação">
    <p:spTree>
      <p:nvGrpSpPr>
        <p:cNvPr id="1" name="Shape 100"/>
        <p:cNvGrpSpPr/>
        <p:nvPr/>
      </p:nvGrpSpPr>
      <p:grpSpPr>
        <a:xfrm>
          <a:off x="0" y="0"/>
          <a:ext cx="0" cy="0"/>
          <a:chOff x="0" y="0"/>
          <a:chExt cx="0" cy="0"/>
        </a:xfrm>
      </p:grpSpPr>
      <p:sp>
        <p:nvSpPr>
          <p:cNvPr id="101" name="Google Shape;101;p46"/>
          <p:cNvSpPr/>
          <p:nvPr/>
        </p:nvSpPr>
        <p:spPr>
          <a:xfrm>
            <a:off x="958" y="168833"/>
            <a:ext cx="561669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Atendimento - Informação</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Atendimento - Reclamação">
  <p:cSld name="Atendimento - Reclamação">
    <p:spTree>
      <p:nvGrpSpPr>
        <p:cNvPr id="1" name="Shape 102"/>
        <p:cNvGrpSpPr/>
        <p:nvPr/>
      </p:nvGrpSpPr>
      <p:grpSpPr>
        <a:xfrm>
          <a:off x="0" y="0"/>
          <a:ext cx="0" cy="0"/>
          <a:chOff x="0" y="0"/>
          <a:chExt cx="0" cy="0"/>
        </a:xfrm>
      </p:grpSpPr>
      <p:sp>
        <p:nvSpPr>
          <p:cNvPr id="103" name="Google Shape;103;p47"/>
          <p:cNvSpPr/>
          <p:nvPr/>
        </p:nvSpPr>
        <p:spPr>
          <a:xfrm>
            <a:off x="958" y="168833"/>
            <a:ext cx="5832722"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Atendimento - Reclamação</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ocumentos e Formulários">
  <p:cSld name="Documentos e Formulários">
    <p:spTree>
      <p:nvGrpSpPr>
        <p:cNvPr id="1" name="Shape 104"/>
        <p:cNvGrpSpPr/>
        <p:nvPr/>
      </p:nvGrpSpPr>
      <p:grpSpPr>
        <a:xfrm>
          <a:off x="0" y="0"/>
          <a:ext cx="0" cy="0"/>
          <a:chOff x="0" y="0"/>
          <a:chExt cx="0" cy="0"/>
        </a:xfrm>
      </p:grpSpPr>
      <p:sp>
        <p:nvSpPr>
          <p:cNvPr id="105" name="Google Shape;105;p48"/>
          <p:cNvSpPr/>
          <p:nvPr/>
        </p:nvSpPr>
        <p:spPr>
          <a:xfrm>
            <a:off x="9504" y="168833"/>
            <a:ext cx="5832722"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Documentos e Formulários</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Avaliação Geral">
  <p:cSld name="Avaliação Geral">
    <p:spTree>
      <p:nvGrpSpPr>
        <p:cNvPr id="1" name="Shape 106"/>
        <p:cNvGrpSpPr/>
        <p:nvPr/>
      </p:nvGrpSpPr>
      <p:grpSpPr>
        <a:xfrm>
          <a:off x="0" y="0"/>
          <a:ext cx="0" cy="0"/>
          <a:chOff x="0" y="0"/>
          <a:chExt cx="0" cy="0"/>
        </a:xfrm>
      </p:grpSpPr>
      <p:sp>
        <p:nvSpPr>
          <p:cNvPr id="107" name="Google Shape;107;p49"/>
          <p:cNvSpPr/>
          <p:nvPr/>
        </p:nvSpPr>
        <p:spPr>
          <a:xfrm>
            <a:off x="958" y="168833"/>
            <a:ext cx="4571280"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Avaliação Geral</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Recomendação">
  <p:cSld name="Recomendação">
    <p:spTree>
      <p:nvGrpSpPr>
        <p:cNvPr id="1" name="Shape 108"/>
        <p:cNvGrpSpPr/>
        <p:nvPr/>
      </p:nvGrpSpPr>
      <p:grpSpPr>
        <a:xfrm>
          <a:off x="0" y="0"/>
          <a:ext cx="0" cy="0"/>
          <a:chOff x="0" y="0"/>
          <a:chExt cx="0" cy="0"/>
        </a:xfrm>
      </p:grpSpPr>
      <p:sp>
        <p:nvSpPr>
          <p:cNvPr id="109" name="Google Shape;109;p50"/>
          <p:cNvSpPr/>
          <p:nvPr/>
        </p:nvSpPr>
        <p:spPr>
          <a:xfrm>
            <a:off x="9504" y="168833"/>
            <a:ext cx="489661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Recomendação</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rodução">
  <p:cSld name="Introdução">
    <p:spTree>
      <p:nvGrpSpPr>
        <p:cNvPr id="1" name="Shape 18"/>
        <p:cNvGrpSpPr/>
        <p:nvPr/>
      </p:nvGrpSpPr>
      <p:grpSpPr>
        <a:xfrm>
          <a:off x="0" y="0"/>
          <a:ext cx="0" cy="0"/>
          <a:chOff x="0" y="0"/>
          <a:chExt cx="0" cy="0"/>
        </a:xfrm>
      </p:grpSpPr>
      <p:sp>
        <p:nvSpPr>
          <p:cNvPr id="19" name="Google Shape;19;p34"/>
          <p:cNvSpPr/>
          <p:nvPr/>
        </p:nvSpPr>
        <p:spPr>
          <a:xfrm>
            <a:off x="958" y="168833"/>
            <a:ext cx="489661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Introdução</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lanejamento">
  <p:cSld name="Planejamento">
    <p:spTree>
      <p:nvGrpSpPr>
        <p:cNvPr id="1" name="Shape 20"/>
        <p:cNvGrpSpPr/>
        <p:nvPr/>
      </p:nvGrpSpPr>
      <p:grpSpPr>
        <a:xfrm>
          <a:off x="0" y="0"/>
          <a:ext cx="0" cy="0"/>
          <a:chOff x="0" y="0"/>
          <a:chExt cx="0" cy="0"/>
        </a:xfrm>
      </p:grpSpPr>
      <p:sp>
        <p:nvSpPr>
          <p:cNvPr id="21" name="Google Shape;21;p35"/>
          <p:cNvSpPr/>
          <p:nvPr/>
        </p:nvSpPr>
        <p:spPr>
          <a:xfrm>
            <a:off x="0" y="168833"/>
            <a:ext cx="5591944"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Planejamento</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ados Técnicos">
  <p:cSld name="Dados Técnicos">
    <p:spTree>
      <p:nvGrpSpPr>
        <p:cNvPr id="1" name="Shape 22"/>
        <p:cNvGrpSpPr/>
        <p:nvPr/>
      </p:nvGrpSpPr>
      <p:grpSpPr>
        <a:xfrm>
          <a:off x="0" y="0"/>
          <a:ext cx="0" cy="0"/>
          <a:chOff x="0" y="0"/>
          <a:chExt cx="0" cy="0"/>
        </a:xfrm>
      </p:grpSpPr>
      <p:sp>
        <p:nvSpPr>
          <p:cNvPr id="23" name="Google Shape;23;p36"/>
          <p:cNvSpPr/>
          <p:nvPr/>
        </p:nvSpPr>
        <p:spPr>
          <a:xfrm>
            <a:off x="958" y="168833"/>
            <a:ext cx="489661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Dados Técnicos</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escrição do Perfil">
  <p:cSld name="Descrição do Perfil">
    <p:spTree>
      <p:nvGrpSpPr>
        <p:cNvPr id="1" name="Shape 24"/>
        <p:cNvGrpSpPr/>
        <p:nvPr/>
      </p:nvGrpSpPr>
      <p:grpSpPr>
        <a:xfrm>
          <a:off x="0" y="0"/>
          <a:ext cx="0" cy="0"/>
          <a:chOff x="0" y="0"/>
          <a:chExt cx="0" cy="0"/>
        </a:xfrm>
      </p:grpSpPr>
      <p:sp>
        <p:nvSpPr>
          <p:cNvPr id="25" name="Google Shape;25;p37"/>
          <p:cNvSpPr/>
          <p:nvPr/>
        </p:nvSpPr>
        <p:spPr>
          <a:xfrm>
            <a:off x="958" y="168833"/>
            <a:ext cx="5544616"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Descrição do Perfil</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clusões">
  <p:cSld name="Conclusões">
    <p:spTree>
      <p:nvGrpSpPr>
        <p:cNvPr id="1" name="Shape 30"/>
        <p:cNvGrpSpPr/>
        <p:nvPr/>
      </p:nvGrpSpPr>
      <p:grpSpPr>
        <a:xfrm>
          <a:off x="0" y="0"/>
          <a:ext cx="0" cy="0"/>
          <a:chOff x="0" y="0"/>
          <a:chExt cx="0" cy="0"/>
        </a:xfrm>
      </p:grpSpPr>
      <p:sp>
        <p:nvSpPr>
          <p:cNvPr id="31" name="Google Shape;31;p51"/>
          <p:cNvSpPr/>
          <p:nvPr/>
        </p:nvSpPr>
        <p:spPr>
          <a:xfrm>
            <a:off x="9504" y="168833"/>
            <a:ext cx="3528466"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Conclusões</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sultas e Exames">
  <p:cSld name="Consultas e Exames">
    <p:spTree>
      <p:nvGrpSpPr>
        <p:cNvPr id="1" name="Shape 90"/>
        <p:cNvGrpSpPr/>
        <p:nvPr/>
      </p:nvGrpSpPr>
      <p:grpSpPr>
        <a:xfrm>
          <a:off x="0" y="0"/>
          <a:ext cx="0" cy="0"/>
          <a:chOff x="0" y="0"/>
          <a:chExt cx="0" cy="0"/>
        </a:xfrm>
      </p:grpSpPr>
      <p:sp>
        <p:nvSpPr>
          <p:cNvPr id="91" name="Google Shape;91;p40"/>
          <p:cNvSpPr/>
          <p:nvPr/>
        </p:nvSpPr>
        <p:spPr>
          <a:xfrm>
            <a:off x="958" y="168833"/>
            <a:ext cx="489661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Consultas e Exames</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Urgências e Emergências">
  <p:cSld name="Urgências e Emergências">
    <p:spTree>
      <p:nvGrpSpPr>
        <p:cNvPr id="1" name="Shape 92"/>
        <p:cNvGrpSpPr/>
        <p:nvPr/>
      </p:nvGrpSpPr>
      <p:grpSpPr>
        <a:xfrm>
          <a:off x="0" y="0"/>
          <a:ext cx="0" cy="0"/>
          <a:chOff x="0" y="0"/>
          <a:chExt cx="0" cy="0"/>
        </a:xfrm>
      </p:grpSpPr>
      <p:sp>
        <p:nvSpPr>
          <p:cNvPr id="93" name="Google Shape;93;p42"/>
          <p:cNvSpPr/>
          <p:nvPr/>
        </p:nvSpPr>
        <p:spPr>
          <a:xfrm>
            <a:off x="13070" y="168833"/>
            <a:ext cx="561669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Urgências e Emergências</a:t>
            </a:r>
            <a:endParaRPr sz="3000" dirty="0">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unicados Preventivos">
  <p:cSld name="Comunicados Preventivos">
    <p:spTree>
      <p:nvGrpSpPr>
        <p:cNvPr id="1" name="Shape 94"/>
        <p:cNvGrpSpPr/>
        <p:nvPr/>
      </p:nvGrpSpPr>
      <p:grpSpPr>
        <a:xfrm>
          <a:off x="0" y="0"/>
          <a:ext cx="0" cy="0"/>
          <a:chOff x="0" y="0"/>
          <a:chExt cx="0" cy="0"/>
        </a:xfrm>
      </p:grpSpPr>
      <p:sp>
        <p:nvSpPr>
          <p:cNvPr id="95" name="Google Shape;95;p43"/>
          <p:cNvSpPr/>
          <p:nvPr/>
        </p:nvSpPr>
        <p:spPr>
          <a:xfrm>
            <a:off x="9504" y="168833"/>
            <a:ext cx="561669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pt-BR" sz="33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Comunicados Preventivos</a:t>
            </a:r>
            <a:endParaRPr sz="3000" dirty="0">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image" Target="../media/image2.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theme" Target="../theme/theme2.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2" descr="Resultado de imagem para petros petrobras logo"/>
          <p:cNvSpPr/>
          <p:nvPr/>
        </p:nvSpPr>
        <p:spPr>
          <a:xfrm>
            <a:off x="175605" y="-144463"/>
            <a:ext cx="344042"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a:solidFill>
                <a:schemeClr val="dk1"/>
              </a:solidFill>
              <a:latin typeface="Arial"/>
              <a:ea typeface="Arial"/>
              <a:cs typeface="Arial"/>
              <a:sym typeface="Arial"/>
            </a:endParaRPr>
          </a:p>
        </p:txBody>
      </p:sp>
      <p:sp>
        <p:nvSpPr>
          <p:cNvPr id="7" name="Google Shape;7;p32"/>
          <p:cNvSpPr/>
          <p:nvPr/>
        </p:nvSpPr>
        <p:spPr>
          <a:xfrm>
            <a:off x="-243752" y="168833"/>
            <a:ext cx="593335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589" dirty="0">
              <a:solidFill>
                <a:schemeClr val="lt1"/>
              </a:solidFill>
              <a:latin typeface="Arial Rounded MT Bold" panose="020F0704030504030204" pitchFamily="34" charset="0"/>
              <a:ea typeface="Open Sans"/>
              <a:cs typeface="Open Sans"/>
              <a:sym typeface="Open Sans"/>
            </a:endParaRPr>
          </a:p>
        </p:txBody>
      </p:sp>
      <p:sp>
        <p:nvSpPr>
          <p:cNvPr id="8" name="Google Shape;8;p32"/>
          <p:cNvSpPr/>
          <p:nvPr/>
        </p:nvSpPr>
        <p:spPr>
          <a:xfrm>
            <a:off x="-343958" y="160339"/>
            <a:ext cx="344042" cy="726193"/>
          </a:xfrm>
          <a:prstGeom prst="rect">
            <a:avLst/>
          </a:prstGeom>
          <a:solidFill>
            <a:srgbClr val="EEEB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Arial"/>
              <a:ea typeface="Arial"/>
              <a:cs typeface="Arial"/>
              <a:sym typeface="Arial"/>
            </a:endParaRPr>
          </a:p>
        </p:txBody>
      </p:sp>
      <p:cxnSp>
        <p:nvCxnSpPr>
          <p:cNvPr id="9" name="Google Shape;9;p32"/>
          <p:cNvCxnSpPr/>
          <p:nvPr/>
        </p:nvCxnSpPr>
        <p:spPr>
          <a:xfrm>
            <a:off x="0" y="6741368"/>
            <a:ext cx="11297848" cy="0"/>
          </a:xfrm>
          <a:prstGeom prst="straightConnector1">
            <a:avLst/>
          </a:prstGeom>
          <a:noFill/>
          <a:ln w="57150" cap="flat" cmpd="sng">
            <a:solidFill>
              <a:srgbClr val="BFBFBF"/>
            </a:solidFill>
            <a:prstDash val="solid"/>
            <a:round/>
            <a:headEnd type="none" w="sm" len="sm"/>
            <a:tailEnd type="none" w="sm" len="sm"/>
          </a:ln>
        </p:spPr>
      </p:cxnSp>
      <p:pic>
        <p:nvPicPr>
          <p:cNvPr id="10" name="Google Shape;10;p32"/>
          <p:cNvPicPr preferRelativeResize="0"/>
          <p:nvPr/>
        </p:nvPicPr>
        <p:blipFill rotWithShape="1">
          <a:blip r:embed="rId8">
            <a:alphaModFix/>
          </a:blip>
          <a:srcRect/>
          <a:stretch/>
        </p:blipFill>
        <p:spPr>
          <a:xfrm>
            <a:off x="11178243" y="6031958"/>
            <a:ext cx="932393" cy="826042"/>
          </a:xfrm>
          <a:prstGeom prst="rect">
            <a:avLst/>
          </a:prstGeom>
          <a:noFill/>
          <a:ln>
            <a:noFill/>
          </a:ln>
        </p:spPr>
      </p:pic>
      <p:pic>
        <p:nvPicPr>
          <p:cNvPr id="11" name="Google Shape;11;p32" descr="Logo Unimed Presidente Prudente"/>
          <p:cNvPicPr preferRelativeResize="0"/>
          <p:nvPr/>
        </p:nvPicPr>
        <p:blipFill rotWithShape="1">
          <a:blip r:embed="rId9">
            <a:alphaModFix/>
          </a:blip>
          <a:srcRect/>
          <a:stretch/>
        </p:blipFill>
        <p:spPr>
          <a:xfrm>
            <a:off x="10128448" y="198469"/>
            <a:ext cx="1368000" cy="64993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6"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cxnSp>
        <p:nvCxnSpPr>
          <p:cNvPr id="85" name="Google Shape;85;p39"/>
          <p:cNvCxnSpPr/>
          <p:nvPr/>
        </p:nvCxnSpPr>
        <p:spPr>
          <a:xfrm>
            <a:off x="0" y="6845536"/>
            <a:ext cx="12192000" cy="12464"/>
          </a:xfrm>
          <a:prstGeom prst="straightConnector1">
            <a:avLst/>
          </a:prstGeom>
          <a:noFill/>
          <a:ln w="57150" cap="flat" cmpd="sng">
            <a:solidFill>
              <a:srgbClr val="BFBFBF"/>
            </a:solidFill>
            <a:prstDash val="solid"/>
            <a:round/>
            <a:headEnd type="none" w="sm" len="sm"/>
            <a:tailEnd type="none" w="sm" len="sm"/>
          </a:ln>
        </p:spPr>
      </p:cxnSp>
      <p:sp>
        <p:nvSpPr>
          <p:cNvPr id="86" name="Google Shape;86;p39" descr="Resultado de imagem para petros petrobras logo"/>
          <p:cNvSpPr/>
          <p:nvPr/>
        </p:nvSpPr>
        <p:spPr>
          <a:xfrm>
            <a:off x="175605" y="-144463"/>
            <a:ext cx="344042"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a:solidFill>
                <a:schemeClr val="dk1"/>
              </a:solidFill>
              <a:latin typeface="Arial"/>
              <a:ea typeface="Arial"/>
              <a:cs typeface="Arial"/>
              <a:sym typeface="Arial"/>
            </a:endParaRPr>
          </a:p>
        </p:txBody>
      </p:sp>
      <p:sp>
        <p:nvSpPr>
          <p:cNvPr id="87" name="Google Shape;87;p39"/>
          <p:cNvSpPr/>
          <p:nvPr/>
        </p:nvSpPr>
        <p:spPr>
          <a:xfrm>
            <a:off x="-243752" y="168833"/>
            <a:ext cx="5933358" cy="717699"/>
          </a:xfrm>
          <a:prstGeom prst="roundRect">
            <a:avLst>
              <a:gd name="adj" fmla="val 16667"/>
            </a:avLst>
          </a:prstGeom>
          <a:solidFill>
            <a:srgbClr val="A1A1A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589" dirty="0">
              <a:solidFill>
                <a:schemeClr val="lt1"/>
              </a:solidFill>
              <a:latin typeface="Arial Rounded MT Bold" panose="020F0704030504030204" pitchFamily="34" charset="0"/>
              <a:ea typeface="Open Sans"/>
              <a:cs typeface="Open Sans"/>
              <a:sym typeface="Open Sans"/>
            </a:endParaRPr>
          </a:p>
        </p:txBody>
      </p:sp>
      <p:sp>
        <p:nvSpPr>
          <p:cNvPr id="88" name="Google Shape;88;p39"/>
          <p:cNvSpPr/>
          <p:nvPr/>
        </p:nvSpPr>
        <p:spPr>
          <a:xfrm>
            <a:off x="-343958" y="160339"/>
            <a:ext cx="344042" cy="726193"/>
          </a:xfrm>
          <a:prstGeom prst="rect">
            <a:avLst/>
          </a:prstGeom>
          <a:solidFill>
            <a:srgbClr val="EEEB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Arial"/>
              <a:ea typeface="Arial"/>
              <a:cs typeface="Arial"/>
              <a:sym typeface="Arial"/>
            </a:endParaRPr>
          </a:p>
        </p:txBody>
      </p:sp>
      <p:pic>
        <p:nvPicPr>
          <p:cNvPr id="89" name="Google Shape;89;p39" descr="Logo Unimed Presidente Prudente"/>
          <p:cNvPicPr preferRelativeResize="0"/>
          <p:nvPr/>
        </p:nvPicPr>
        <p:blipFill rotWithShape="1">
          <a:blip r:embed="rId12">
            <a:alphaModFix/>
          </a:blip>
          <a:srcRect/>
          <a:stretch/>
        </p:blipFill>
        <p:spPr>
          <a:xfrm>
            <a:off x="10128448" y="198469"/>
            <a:ext cx="1368000" cy="64993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chart" Target="../charts/chart7.xml"/><Relationship Id="rId5" Type="http://schemas.openxmlformats.org/officeDocument/2006/relationships/image" Target="../media/image14.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8.xml"/><Relationship Id="rId1" Type="http://schemas.openxmlformats.org/officeDocument/2006/relationships/slideLayout" Target="../slideLayouts/slideLayout11.xml"/><Relationship Id="rId6" Type="http://schemas.openxmlformats.org/officeDocument/2006/relationships/chart" Target="../charts/chart9.xml"/><Relationship Id="rId5" Type="http://schemas.openxmlformats.org/officeDocument/2006/relationships/image" Target="../media/image14.png"/><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chart" Target="../charts/chart11.xml"/><Relationship Id="rId5" Type="http://schemas.openxmlformats.org/officeDocument/2006/relationships/image" Target="../media/image14.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1.xml"/><Relationship Id="rId1" Type="http://schemas.openxmlformats.org/officeDocument/2006/relationships/slideLayout" Target="../slideLayouts/slideLayout14.xml"/><Relationship Id="rId6" Type="http://schemas.openxmlformats.org/officeDocument/2006/relationships/chart" Target="../charts/chart14.xml"/><Relationship Id="rId5" Type="http://schemas.openxmlformats.org/officeDocument/2006/relationships/image" Target="../media/image14.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chart" Target="../charts/chart16.xml"/><Relationship Id="rId5" Type="http://schemas.openxmlformats.org/officeDocument/2006/relationships/image" Target="../media/image14.png"/><Relationship Id="rId4" Type="http://schemas.openxmlformats.org/officeDocument/2006/relationships/image" Target="../media/image15.png"/></Relationships>
</file>

<file path=ppt/slides/_rels/slide25.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
          <p:cNvSpPr/>
          <p:nvPr/>
        </p:nvSpPr>
        <p:spPr>
          <a:xfrm>
            <a:off x="4201145" y="4509120"/>
            <a:ext cx="6071319" cy="1866954"/>
          </a:xfrm>
          <a:prstGeom prst="roundRect">
            <a:avLst>
              <a:gd name="adj" fmla="val 16667"/>
            </a:avLst>
          </a:prstGeom>
          <a:solidFill>
            <a:srgbClr val="00B2A8">
              <a:alpha val="4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3544"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Pesquisa de Satisfação com Beneficiários 2026</a:t>
            </a:r>
            <a:endParaRPr dirty="0"/>
          </a:p>
          <a:p>
            <a:pPr marL="0" marR="0" lvl="0" indent="0" algn="ctr" rtl="0">
              <a:spcBef>
                <a:spcPts val="0"/>
              </a:spcBef>
              <a:spcAft>
                <a:spcPts val="0"/>
              </a:spcAft>
              <a:buNone/>
            </a:pPr>
            <a:r>
              <a:rPr lang="pt-BR" sz="2658" dirty="0">
                <a:solidFill>
                  <a:schemeClr val="lt1"/>
                </a:solidFill>
                <a:latin typeface="Calibri"/>
                <a:ea typeface="Calibri"/>
                <a:cs typeface="Calibri"/>
                <a:sym typeface="Calibri"/>
              </a:rPr>
              <a:t>ANO BASE 2025</a:t>
            </a:r>
            <a:endParaRPr dirty="0"/>
          </a:p>
        </p:txBody>
      </p:sp>
      <p:pic>
        <p:nvPicPr>
          <p:cNvPr id="181" name="Google Shape;181;p1"/>
          <p:cNvPicPr preferRelativeResize="0"/>
          <p:nvPr/>
        </p:nvPicPr>
        <p:blipFill rotWithShape="1">
          <a:blip r:embed="rId3">
            <a:alphaModFix/>
          </a:blip>
          <a:srcRect/>
          <a:stretch/>
        </p:blipFill>
        <p:spPr>
          <a:xfrm>
            <a:off x="128616" y="5460724"/>
            <a:ext cx="1213129" cy="1196748"/>
          </a:xfrm>
          <a:prstGeom prst="rect">
            <a:avLst/>
          </a:prstGeom>
          <a:noFill/>
          <a:ln>
            <a:noFill/>
          </a:ln>
        </p:spPr>
      </p:pic>
      <p:pic>
        <p:nvPicPr>
          <p:cNvPr id="182" name="Google Shape;182;p1"/>
          <p:cNvPicPr preferRelativeResize="0"/>
          <p:nvPr/>
        </p:nvPicPr>
        <p:blipFill rotWithShape="1">
          <a:blip r:embed="rId4">
            <a:alphaModFix/>
          </a:blip>
          <a:srcRect/>
          <a:stretch/>
        </p:blipFill>
        <p:spPr>
          <a:xfrm>
            <a:off x="14397" y="0"/>
            <a:ext cx="10008608" cy="6688615"/>
          </a:xfrm>
          <a:prstGeom prst="rect">
            <a:avLst/>
          </a:prstGeom>
          <a:noFill/>
          <a:ln>
            <a:noFill/>
          </a:ln>
        </p:spPr>
      </p:pic>
      <p:sp>
        <p:nvSpPr>
          <p:cNvPr id="183" name="Google Shape;183;p1"/>
          <p:cNvSpPr/>
          <p:nvPr/>
        </p:nvSpPr>
        <p:spPr>
          <a:xfrm>
            <a:off x="4201145" y="4509120"/>
            <a:ext cx="6071319" cy="1866954"/>
          </a:xfrm>
          <a:prstGeom prst="roundRect">
            <a:avLst>
              <a:gd name="adj" fmla="val 16667"/>
            </a:avLst>
          </a:prstGeom>
          <a:solidFill>
            <a:srgbClr val="00995C">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3544"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Pesquisa de Satisfação com Beneficiários 2026</a:t>
            </a:r>
            <a:endParaRPr dirty="0"/>
          </a:p>
          <a:p>
            <a:pPr marL="0" marR="0" lvl="0" indent="0" algn="ctr" rtl="0">
              <a:spcBef>
                <a:spcPts val="0"/>
              </a:spcBef>
              <a:spcAft>
                <a:spcPts val="0"/>
              </a:spcAft>
              <a:buNone/>
            </a:pPr>
            <a:r>
              <a:rPr lang="pt-BR" sz="2658" dirty="0">
                <a:solidFill>
                  <a:schemeClr val="lt1"/>
                </a:solidFill>
                <a:latin typeface="Calibri"/>
                <a:ea typeface="Calibri"/>
                <a:cs typeface="Calibri"/>
                <a:sym typeface="Calibri"/>
              </a:rPr>
              <a:t>ANO BASE 2025</a:t>
            </a:r>
            <a:endParaRPr dirty="0"/>
          </a:p>
        </p:txBody>
      </p:sp>
      <p:pic>
        <p:nvPicPr>
          <p:cNvPr id="184" name="Google Shape;184;p1"/>
          <p:cNvPicPr preferRelativeResize="0"/>
          <p:nvPr/>
        </p:nvPicPr>
        <p:blipFill rotWithShape="1">
          <a:blip r:embed="rId3">
            <a:alphaModFix/>
          </a:blip>
          <a:srcRect/>
          <a:stretch/>
        </p:blipFill>
        <p:spPr>
          <a:xfrm>
            <a:off x="128616" y="5460724"/>
            <a:ext cx="1213129" cy="1196748"/>
          </a:xfrm>
          <a:prstGeom prst="rect">
            <a:avLst/>
          </a:prstGeom>
          <a:noFill/>
          <a:ln>
            <a:noFill/>
          </a:ln>
        </p:spPr>
      </p:pic>
      <p:sp>
        <p:nvSpPr>
          <p:cNvPr id="185" name="Google Shape;185;p1"/>
          <p:cNvSpPr/>
          <p:nvPr/>
        </p:nvSpPr>
        <p:spPr>
          <a:xfrm>
            <a:off x="10023005" y="0"/>
            <a:ext cx="2168995" cy="68580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Arial"/>
              <a:ea typeface="Arial"/>
              <a:cs typeface="Arial"/>
              <a:sym typeface="Arial"/>
            </a:endParaRPr>
          </a:p>
        </p:txBody>
      </p:sp>
      <p:cxnSp>
        <p:nvCxnSpPr>
          <p:cNvPr id="186" name="Google Shape;186;p1"/>
          <p:cNvCxnSpPr/>
          <p:nvPr/>
        </p:nvCxnSpPr>
        <p:spPr>
          <a:xfrm>
            <a:off x="10023005" y="6741368"/>
            <a:ext cx="2168995" cy="0"/>
          </a:xfrm>
          <a:prstGeom prst="straightConnector1">
            <a:avLst/>
          </a:prstGeom>
          <a:noFill/>
          <a:ln w="57150" cap="flat" cmpd="sng">
            <a:solidFill>
              <a:srgbClr val="00995C"/>
            </a:solidFill>
            <a:prstDash val="solid"/>
            <a:round/>
            <a:headEnd type="none" w="sm" len="sm"/>
            <a:tailEnd type="none" w="sm" len="sm"/>
          </a:ln>
        </p:spPr>
      </p:cxnSp>
      <p:pic>
        <p:nvPicPr>
          <p:cNvPr id="187" name="Google Shape;187;p1" descr="Logo Unimed Presidente Prudente"/>
          <p:cNvPicPr preferRelativeResize="0"/>
          <p:nvPr/>
        </p:nvPicPr>
        <p:blipFill rotWithShape="1">
          <a:blip r:embed="rId5">
            <a:alphaModFix/>
          </a:blip>
          <a:srcRect/>
          <a:stretch/>
        </p:blipFill>
        <p:spPr>
          <a:xfrm>
            <a:off x="8832304" y="169385"/>
            <a:ext cx="1980000" cy="94069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graphicFrame>
        <p:nvGraphicFramePr>
          <p:cNvPr id="259" name="Google Shape;259;p10"/>
          <p:cNvGraphicFramePr/>
          <p:nvPr/>
        </p:nvGraphicFramePr>
        <p:xfrm>
          <a:off x="911424" y="1628800"/>
          <a:ext cx="10188000" cy="4185885"/>
        </p:xfrm>
        <a:graphic>
          <a:graphicData uri="http://schemas.openxmlformats.org/drawingml/2006/table">
            <a:tbl>
              <a:tblPr>
                <a:noFill/>
                <a:tableStyleId>{0609059D-DE75-4F71-AF5F-33A09864BCF8}</a:tableStyleId>
              </a:tblPr>
              <a:tblGrid>
                <a:gridCol w="5400000">
                  <a:extLst>
                    <a:ext uri="{9D8B030D-6E8A-4147-A177-3AD203B41FA5}">
                      <a16:colId xmlns:a16="http://schemas.microsoft.com/office/drawing/2014/main" val="20000"/>
                    </a:ext>
                  </a:extLst>
                </a:gridCol>
                <a:gridCol w="684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gridCol w="684000">
                  <a:extLst>
                    <a:ext uri="{9D8B030D-6E8A-4147-A177-3AD203B41FA5}">
                      <a16:colId xmlns:a16="http://schemas.microsoft.com/office/drawing/2014/main" val="20003"/>
                    </a:ext>
                  </a:extLst>
                </a:gridCol>
                <a:gridCol w="684000">
                  <a:extLst>
                    <a:ext uri="{9D8B030D-6E8A-4147-A177-3AD203B41FA5}">
                      <a16:colId xmlns:a16="http://schemas.microsoft.com/office/drawing/2014/main" val="20004"/>
                    </a:ext>
                  </a:extLst>
                </a:gridCol>
                <a:gridCol w="684000">
                  <a:extLst>
                    <a:ext uri="{9D8B030D-6E8A-4147-A177-3AD203B41FA5}">
                      <a16:colId xmlns:a16="http://schemas.microsoft.com/office/drawing/2014/main" val="20005"/>
                    </a:ext>
                  </a:extLst>
                </a:gridCol>
                <a:gridCol w="684000">
                  <a:extLst>
                    <a:ext uri="{9D8B030D-6E8A-4147-A177-3AD203B41FA5}">
                      <a16:colId xmlns:a16="http://schemas.microsoft.com/office/drawing/2014/main" val="20006"/>
                    </a:ext>
                  </a:extLst>
                </a:gridCol>
                <a:gridCol w="684000">
                  <a:extLst>
                    <a:ext uri="{9D8B030D-6E8A-4147-A177-3AD203B41FA5}">
                      <a16:colId xmlns:a16="http://schemas.microsoft.com/office/drawing/2014/main" val="20007"/>
                    </a:ext>
                  </a:extLst>
                </a:gridCol>
              </a:tblGrid>
              <a:tr h="332125">
                <a:tc>
                  <a:txBody>
                    <a:bodyPr/>
                    <a:lstStyle/>
                    <a:p>
                      <a:pPr marL="0" marR="0" lvl="0" indent="0" algn="ctr" rtl="0">
                        <a:spcBef>
                          <a:spcPts val="0"/>
                        </a:spcBef>
                        <a:spcAft>
                          <a:spcPts val="0"/>
                        </a:spcAft>
                        <a:buNone/>
                      </a:pPr>
                      <a:r>
                        <a:rPr lang="pt-BR" sz="1400" b="1" i="0" u="none" strike="noStrike" cap="none">
                          <a:solidFill>
                            <a:srgbClr val="FFFFFF"/>
                          </a:solidFill>
                          <a:latin typeface="Calibri"/>
                          <a:ea typeface="Calibri"/>
                          <a:cs typeface="Calibri"/>
                          <a:sym typeface="Calibri"/>
                        </a:rPr>
                        <a:t>3 - Comunicação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0"/>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Sim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475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77,5%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74,7%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80,3%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sei/Não me lembro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256275">
                <a:tc>
                  <a:txBody>
                    <a:bodyPr/>
                    <a:lstStyle/>
                    <a:p>
                      <a:pPr marL="0" marR="0" lvl="0" indent="0" algn="ctr" rtl="0">
                        <a:spcBef>
                          <a:spcPts val="0"/>
                        </a:spcBef>
                        <a:spcAft>
                          <a:spcPts val="0"/>
                        </a:spcAft>
                        <a:buNone/>
                      </a:pPr>
                      <a:r>
                        <a:rPr lang="pt-BR" sz="10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extLst>
                  <a:ext uri="{0D108BD9-81ED-4DB2-BD59-A6C34878D82A}">
                    <a16:rowId xmlns:a16="http://schemas.microsoft.com/office/drawing/2014/main" val="10004"/>
                  </a:ext>
                </a:extLst>
              </a:tr>
              <a:tr h="332125">
                <a:tc>
                  <a:txBody>
                    <a:bodyPr/>
                    <a:lstStyle/>
                    <a:p>
                      <a:pPr marL="0" marR="0" lvl="0" indent="0" algn="ctr" rtl="0">
                        <a:spcBef>
                          <a:spcPts val="0"/>
                        </a:spcBef>
                        <a:spcAft>
                          <a:spcPts val="0"/>
                        </a:spcAft>
                        <a:buNone/>
                      </a:pPr>
                      <a:r>
                        <a:rPr lang="pt-BR" sz="1400" b="1" i="0" u="none" strike="noStrike" cap="none">
                          <a:solidFill>
                            <a:srgbClr val="FFFFFF"/>
                          </a:solidFill>
                          <a:latin typeface="Calibri"/>
                          <a:ea typeface="Calibri"/>
                          <a:cs typeface="Calibri"/>
                          <a:sym typeface="Calibri"/>
                        </a:rPr>
                        <a:t>4 – Atenção em saúde recebida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5"/>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Muito bom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38,8%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35,6%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6"/>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Bom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36,9%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40,1%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7"/>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Regular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8"/>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9"/>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Muito 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0"/>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Nos 12 últimos meses não recebi atenção em saúde</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1"/>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sei/Não me lembro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2"/>
                  </a:ext>
                </a:extLst>
              </a:tr>
            </a:tbl>
          </a:graphicData>
        </a:graphic>
      </p:graphicFrame>
      <p:sp>
        <p:nvSpPr>
          <p:cNvPr id="260" name="Google Shape;260;p10"/>
          <p:cNvSpPr txBox="1"/>
          <p:nvPr/>
        </p:nvSpPr>
        <p:spPr>
          <a:xfrm>
            <a:off x="-7019" y="908720"/>
            <a:ext cx="185454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400" b="1">
                <a:solidFill>
                  <a:srgbClr val="404040"/>
                </a:solidFill>
                <a:latin typeface="Calibri"/>
                <a:ea typeface="Calibri"/>
                <a:cs typeface="Calibri"/>
                <a:sym typeface="Calibri"/>
              </a:rPr>
              <a:t>Intervalo de Confiança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graphicFrame>
        <p:nvGraphicFramePr>
          <p:cNvPr id="265" name="Google Shape;265;p11"/>
          <p:cNvGraphicFramePr/>
          <p:nvPr/>
        </p:nvGraphicFramePr>
        <p:xfrm>
          <a:off x="911424" y="1340768"/>
          <a:ext cx="10188000" cy="5159770"/>
        </p:xfrm>
        <a:graphic>
          <a:graphicData uri="http://schemas.openxmlformats.org/drawingml/2006/table">
            <a:tbl>
              <a:tblPr>
                <a:noFill/>
                <a:tableStyleId>{0609059D-DE75-4F71-AF5F-33A09864BCF8}</a:tableStyleId>
              </a:tblPr>
              <a:tblGrid>
                <a:gridCol w="5400000">
                  <a:extLst>
                    <a:ext uri="{9D8B030D-6E8A-4147-A177-3AD203B41FA5}">
                      <a16:colId xmlns:a16="http://schemas.microsoft.com/office/drawing/2014/main" val="20000"/>
                    </a:ext>
                  </a:extLst>
                </a:gridCol>
                <a:gridCol w="684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gridCol w="684000">
                  <a:extLst>
                    <a:ext uri="{9D8B030D-6E8A-4147-A177-3AD203B41FA5}">
                      <a16:colId xmlns:a16="http://schemas.microsoft.com/office/drawing/2014/main" val="20003"/>
                    </a:ext>
                  </a:extLst>
                </a:gridCol>
                <a:gridCol w="684000">
                  <a:extLst>
                    <a:ext uri="{9D8B030D-6E8A-4147-A177-3AD203B41FA5}">
                      <a16:colId xmlns:a16="http://schemas.microsoft.com/office/drawing/2014/main" val="20004"/>
                    </a:ext>
                  </a:extLst>
                </a:gridCol>
                <a:gridCol w="684000">
                  <a:extLst>
                    <a:ext uri="{9D8B030D-6E8A-4147-A177-3AD203B41FA5}">
                      <a16:colId xmlns:a16="http://schemas.microsoft.com/office/drawing/2014/main" val="20005"/>
                    </a:ext>
                  </a:extLst>
                </a:gridCol>
                <a:gridCol w="684000">
                  <a:extLst>
                    <a:ext uri="{9D8B030D-6E8A-4147-A177-3AD203B41FA5}">
                      <a16:colId xmlns:a16="http://schemas.microsoft.com/office/drawing/2014/main" val="20006"/>
                    </a:ext>
                  </a:extLst>
                </a:gridCol>
                <a:gridCol w="684000">
                  <a:extLst>
                    <a:ext uri="{9D8B030D-6E8A-4147-A177-3AD203B41FA5}">
                      <a16:colId xmlns:a16="http://schemas.microsoft.com/office/drawing/2014/main" val="20007"/>
                    </a:ext>
                  </a:extLst>
                </a:gridCol>
              </a:tblGrid>
              <a:tr h="315975">
                <a:tc>
                  <a:txBody>
                    <a:bodyPr/>
                    <a:lstStyle/>
                    <a:p>
                      <a:pPr marL="0" marR="0" lvl="0" indent="0" algn="ctr" rtl="0">
                        <a:spcBef>
                          <a:spcPts val="0"/>
                        </a:spcBef>
                        <a:spcAft>
                          <a:spcPts val="0"/>
                        </a:spcAft>
                        <a:buNone/>
                      </a:pPr>
                      <a:r>
                        <a:rPr lang="pt-BR" sz="1400" b="1" i="0" u="none" strike="noStrike" cap="none">
                          <a:solidFill>
                            <a:srgbClr val="FFFFFF"/>
                          </a:solidFill>
                          <a:latin typeface="Calibri"/>
                          <a:ea typeface="Calibri"/>
                          <a:cs typeface="Calibri"/>
                          <a:sym typeface="Calibri"/>
                        </a:rPr>
                        <a:t>5 – Lista de médicos (acesso aos prestadores)</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0"/>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Muito bom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25,4%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Bom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242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39,5%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36,2%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42,7%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Regular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4"/>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Muito 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5"/>
                  </a:ext>
                </a:extLst>
              </a:tr>
              <a:tr h="343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Nunca acessei a lista de prestadores de serviços credenciados pelo meu plano de saúde</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6"/>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sei/Não me lembro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7"/>
                  </a:ext>
                </a:extLst>
              </a:tr>
              <a:tr h="234850">
                <a:tc>
                  <a:txBody>
                    <a:bodyPr/>
                    <a:lstStyle/>
                    <a:p>
                      <a:pPr marL="0" marR="0" lvl="0" indent="0" algn="ctr" rtl="0">
                        <a:spcBef>
                          <a:spcPts val="0"/>
                        </a:spcBef>
                        <a:spcAft>
                          <a:spcPts val="0"/>
                        </a:spcAft>
                        <a:buNone/>
                      </a:pPr>
                      <a:r>
                        <a:rPr lang="pt-BR" sz="10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extLst>
                  <a:ext uri="{0D108BD9-81ED-4DB2-BD59-A6C34878D82A}">
                    <a16:rowId xmlns:a16="http://schemas.microsoft.com/office/drawing/2014/main" val="10008"/>
                  </a:ext>
                </a:extLst>
              </a:tr>
              <a:tr h="315975">
                <a:tc>
                  <a:txBody>
                    <a:bodyPr/>
                    <a:lstStyle/>
                    <a:p>
                      <a:pPr marL="0" marR="0" lvl="0" indent="0" algn="ctr" rtl="0">
                        <a:lnSpc>
                          <a:spcPct val="100000"/>
                        </a:lnSpc>
                        <a:spcBef>
                          <a:spcPts val="0"/>
                        </a:spcBef>
                        <a:spcAft>
                          <a:spcPts val="0"/>
                        </a:spcAft>
                        <a:buClr>
                          <a:srgbClr val="FFFFFF"/>
                        </a:buClr>
                        <a:buSzPts val="1400"/>
                        <a:buFont typeface="Calibri"/>
                        <a:buNone/>
                      </a:pPr>
                      <a:r>
                        <a:rPr lang="pt-BR" sz="1400" b="1" i="0" u="none" strike="noStrike" cap="none">
                          <a:solidFill>
                            <a:srgbClr val="FFFFFF"/>
                          </a:solidFill>
                          <a:latin typeface="Calibri"/>
                          <a:ea typeface="Calibri"/>
                          <a:cs typeface="Calibri"/>
                          <a:sym typeface="Calibri"/>
                        </a:rPr>
                        <a:t>6 - Atendimento multicanal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9"/>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Muito bom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19,9%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25,5%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0"/>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Bom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36,2%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39,4%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1"/>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Regular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2"/>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3"/>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Muito 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4"/>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Nos 12 últimos meses não acessei meu plano de saúde</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5"/>
                  </a:ext>
                </a:extLst>
              </a:tr>
              <a:tr h="296925">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sei/Não me lembro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6"/>
                  </a:ext>
                </a:extLst>
              </a:tr>
            </a:tbl>
          </a:graphicData>
        </a:graphic>
      </p:graphicFrame>
      <p:sp>
        <p:nvSpPr>
          <p:cNvPr id="266" name="Google Shape;266;p11"/>
          <p:cNvSpPr txBox="1"/>
          <p:nvPr/>
        </p:nvSpPr>
        <p:spPr>
          <a:xfrm>
            <a:off x="-7019" y="908720"/>
            <a:ext cx="185454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400" b="1">
                <a:solidFill>
                  <a:srgbClr val="404040"/>
                </a:solidFill>
                <a:latin typeface="Calibri"/>
                <a:ea typeface="Calibri"/>
                <a:cs typeface="Calibri"/>
                <a:sym typeface="Calibri"/>
              </a:rPr>
              <a:t>Intervalo de Confiança</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graphicFrame>
        <p:nvGraphicFramePr>
          <p:cNvPr id="271" name="Google Shape;271;p12"/>
          <p:cNvGraphicFramePr/>
          <p:nvPr/>
        </p:nvGraphicFramePr>
        <p:xfrm>
          <a:off x="983432" y="1283617"/>
          <a:ext cx="10188000" cy="4509885"/>
        </p:xfrm>
        <a:graphic>
          <a:graphicData uri="http://schemas.openxmlformats.org/drawingml/2006/table">
            <a:tbl>
              <a:tblPr>
                <a:noFill/>
                <a:tableStyleId>{0609059D-DE75-4F71-AF5F-33A09864BCF8}</a:tableStyleId>
              </a:tblPr>
              <a:tblGrid>
                <a:gridCol w="5400000">
                  <a:extLst>
                    <a:ext uri="{9D8B030D-6E8A-4147-A177-3AD203B41FA5}">
                      <a16:colId xmlns:a16="http://schemas.microsoft.com/office/drawing/2014/main" val="20000"/>
                    </a:ext>
                  </a:extLst>
                </a:gridCol>
                <a:gridCol w="684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gridCol w="684000">
                  <a:extLst>
                    <a:ext uri="{9D8B030D-6E8A-4147-A177-3AD203B41FA5}">
                      <a16:colId xmlns:a16="http://schemas.microsoft.com/office/drawing/2014/main" val="20003"/>
                    </a:ext>
                  </a:extLst>
                </a:gridCol>
                <a:gridCol w="684000">
                  <a:extLst>
                    <a:ext uri="{9D8B030D-6E8A-4147-A177-3AD203B41FA5}">
                      <a16:colId xmlns:a16="http://schemas.microsoft.com/office/drawing/2014/main" val="20004"/>
                    </a:ext>
                  </a:extLst>
                </a:gridCol>
                <a:gridCol w="684000">
                  <a:extLst>
                    <a:ext uri="{9D8B030D-6E8A-4147-A177-3AD203B41FA5}">
                      <a16:colId xmlns:a16="http://schemas.microsoft.com/office/drawing/2014/main" val="20005"/>
                    </a:ext>
                  </a:extLst>
                </a:gridCol>
                <a:gridCol w="684000">
                  <a:extLst>
                    <a:ext uri="{9D8B030D-6E8A-4147-A177-3AD203B41FA5}">
                      <a16:colId xmlns:a16="http://schemas.microsoft.com/office/drawing/2014/main" val="20006"/>
                    </a:ext>
                  </a:extLst>
                </a:gridCol>
                <a:gridCol w="684000">
                  <a:extLst>
                    <a:ext uri="{9D8B030D-6E8A-4147-A177-3AD203B41FA5}">
                      <a16:colId xmlns:a16="http://schemas.microsoft.com/office/drawing/2014/main" val="20007"/>
                    </a:ext>
                  </a:extLst>
                </a:gridCol>
              </a:tblGrid>
              <a:tr h="332125">
                <a:tc>
                  <a:txBody>
                    <a:bodyPr/>
                    <a:lstStyle/>
                    <a:p>
                      <a:pPr marL="0" marR="0" lvl="0" indent="0" algn="ctr" rtl="0">
                        <a:spcBef>
                          <a:spcPts val="0"/>
                        </a:spcBef>
                        <a:spcAft>
                          <a:spcPts val="0"/>
                        </a:spcAft>
                        <a:buNone/>
                      </a:pPr>
                      <a:r>
                        <a:rPr lang="pt-BR" sz="1400" b="1" i="0" u="none" strike="noStrike" cap="none">
                          <a:solidFill>
                            <a:srgbClr val="FFFFFF"/>
                          </a:solidFill>
                          <a:latin typeface="Calibri"/>
                          <a:ea typeface="Calibri"/>
                          <a:cs typeface="Calibri"/>
                          <a:sym typeface="Calibri"/>
                        </a:rPr>
                        <a:t>7 - Resolutividade</a:t>
                      </a:r>
                      <a:endParaRPr/>
                    </a:p>
                  </a:txBody>
                  <a:tcPr marL="91450"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0"/>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Sim</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26,7%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Nos 12 últimos meses não reclamei do meu plano de saúde</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328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53,5%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50,2%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56,8%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 Não me lembro</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4"/>
                  </a:ext>
                </a:extLst>
              </a:tr>
              <a:tr h="256275">
                <a:tc>
                  <a:txBody>
                    <a:bodyPr/>
                    <a:lstStyle/>
                    <a:p>
                      <a:pPr marL="0" marR="0" lvl="0" indent="0" algn="ctr" rtl="0">
                        <a:spcBef>
                          <a:spcPts val="0"/>
                        </a:spcBef>
                        <a:spcAft>
                          <a:spcPts val="0"/>
                        </a:spcAft>
                        <a:buNone/>
                      </a:pPr>
                      <a:r>
                        <a:rPr lang="pt-BR" sz="10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extLst>
                  <a:ext uri="{0D108BD9-81ED-4DB2-BD59-A6C34878D82A}">
                    <a16:rowId xmlns:a16="http://schemas.microsoft.com/office/drawing/2014/main" val="10005"/>
                  </a:ext>
                </a:extLst>
              </a:tr>
              <a:tr h="332125">
                <a:tc>
                  <a:txBody>
                    <a:bodyPr/>
                    <a:lstStyle/>
                    <a:p>
                      <a:pPr marL="0" marR="0" lvl="0" indent="0" algn="ctr" rtl="0">
                        <a:spcBef>
                          <a:spcPts val="0"/>
                        </a:spcBef>
                        <a:spcAft>
                          <a:spcPts val="0"/>
                        </a:spcAft>
                        <a:buNone/>
                      </a:pPr>
                      <a:r>
                        <a:rPr lang="pt-BR" sz="1400" b="1" i="0" u="none" strike="noStrike" cap="none">
                          <a:solidFill>
                            <a:srgbClr val="FFFFFF"/>
                          </a:solidFill>
                          <a:latin typeface="Calibri"/>
                          <a:ea typeface="Calibri"/>
                          <a:cs typeface="Calibri"/>
                          <a:sym typeface="Calibri"/>
                        </a:rPr>
                        <a:t>8 - Documentos e formulários</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6"/>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Muito bom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7"/>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Bom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26,7%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8"/>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Regular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9"/>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0"/>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Muito 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1"/>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Nunca preenchi documentos ou formulários exigidos pelo meu plano de saúde</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35,2%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38,4%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2"/>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 Não me lembro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3"/>
                  </a:ext>
                </a:extLst>
              </a:tr>
            </a:tbl>
          </a:graphicData>
        </a:graphic>
      </p:graphicFrame>
      <p:sp>
        <p:nvSpPr>
          <p:cNvPr id="272" name="Google Shape;272;p12"/>
          <p:cNvSpPr txBox="1"/>
          <p:nvPr/>
        </p:nvSpPr>
        <p:spPr>
          <a:xfrm>
            <a:off x="-7019" y="908720"/>
            <a:ext cx="185454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400" b="1">
                <a:solidFill>
                  <a:srgbClr val="404040"/>
                </a:solidFill>
                <a:latin typeface="Calibri"/>
                <a:ea typeface="Calibri"/>
                <a:cs typeface="Calibri"/>
                <a:sym typeface="Calibri"/>
              </a:rPr>
              <a:t>Intervalo de Confiança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graphicFrame>
        <p:nvGraphicFramePr>
          <p:cNvPr id="277" name="Google Shape;277;p13"/>
          <p:cNvGraphicFramePr/>
          <p:nvPr/>
        </p:nvGraphicFramePr>
        <p:xfrm>
          <a:off x="887529" y="1273167"/>
          <a:ext cx="10188000" cy="4833885"/>
        </p:xfrm>
        <a:graphic>
          <a:graphicData uri="http://schemas.openxmlformats.org/drawingml/2006/table">
            <a:tbl>
              <a:tblPr>
                <a:noFill/>
                <a:tableStyleId>{0609059D-DE75-4F71-AF5F-33A09864BCF8}</a:tableStyleId>
              </a:tblPr>
              <a:tblGrid>
                <a:gridCol w="5400000">
                  <a:extLst>
                    <a:ext uri="{9D8B030D-6E8A-4147-A177-3AD203B41FA5}">
                      <a16:colId xmlns:a16="http://schemas.microsoft.com/office/drawing/2014/main" val="20000"/>
                    </a:ext>
                  </a:extLst>
                </a:gridCol>
                <a:gridCol w="684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gridCol w="684000">
                  <a:extLst>
                    <a:ext uri="{9D8B030D-6E8A-4147-A177-3AD203B41FA5}">
                      <a16:colId xmlns:a16="http://schemas.microsoft.com/office/drawing/2014/main" val="20003"/>
                    </a:ext>
                  </a:extLst>
                </a:gridCol>
                <a:gridCol w="684000">
                  <a:extLst>
                    <a:ext uri="{9D8B030D-6E8A-4147-A177-3AD203B41FA5}">
                      <a16:colId xmlns:a16="http://schemas.microsoft.com/office/drawing/2014/main" val="20004"/>
                    </a:ext>
                  </a:extLst>
                </a:gridCol>
                <a:gridCol w="684000">
                  <a:extLst>
                    <a:ext uri="{9D8B030D-6E8A-4147-A177-3AD203B41FA5}">
                      <a16:colId xmlns:a16="http://schemas.microsoft.com/office/drawing/2014/main" val="20005"/>
                    </a:ext>
                  </a:extLst>
                </a:gridCol>
                <a:gridCol w="684000">
                  <a:extLst>
                    <a:ext uri="{9D8B030D-6E8A-4147-A177-3AD203B41FA5}">
                      <a16:colId xmlns:a16="http://schemas.microsoft.com/office/drawing/2014/main" val="20006"/>
                    </a:ext>
                  </a:extLst>
                </a:gridCol>
                <a:gridCol w="684000">
                  <a:extLst>
                    <a:ext uri="{9D8B030D-6E8A-4147-A177-3AD203B41FA5}">
                      <a16:colId xmlns:a16="http://schemas.microsoft.com/office/drawing/2014/main" val="20007"/>
                    </a:ext>
                  </a:extLst>
                </a:gridCol>
              </a:tblGrid>
              <a:tr h="332125">
                <a:tc>
                  <a:txBody>
                    <a:bodyPr/>
                    <a:lstStyle/>
                    <a:p>
                      <a:pPr marL="0" marR="0" lvl="0" indent="0" algn="ctr" rtl="0">
                        <a:spcBef>
                          <a:spcPts val="0"/>
                        </a:spcBef>
                        <a:spcAft>
                          <a:spcPts val="0"/>
                        </a:spcAft>
                        <a:buNone/>
                      </a:pPr>
                      <a:r>
                        <a:rPr lang="pt-BR" sz="1400" b="1" i="0" u="none" strike="noStrike" cap="none" dirty="0">
                          <a:solidFill>
                            <a:srgbClr val="FFFFFF"/>
                          </a:solidFill>
                          <a:latin typeface="Calibri"/>
                          <a:ea typeface="Calibri"/>
                          <a:cs typeface="Calibri"/>
                          <a:sym typeface="Calibri"/>
                        </a:rPr>
                        <a:t>9 - Avaliação geral</a:t>
                      </a:r>
                      <a:endParaRPr dirty="0"/>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0"/>
                  </a:ext>
                </a:extLst>
              </a:tr>
              <a:tr h="324000">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Muito bom</a:t>
                      </a:r>
                      <a:endParaRPr dirty="0"/>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27,0%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Bom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274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dirty="0">
                          <a:solidFill>
                            <a:srgbClr val="404040"/>
                          </a:solidFill>
                          <a:latin typeface="Calibri"/>
                          <a:ea typeface="Calibri"/>
                          <a:cs typeface="Calibri"/>
                          <a:sym typeface="Calibri"/>
                        </a:rPr>
                        <a:t>44,7%</a:t>
                      </a:r>
                      <a:endParaRPr dirty="0"/>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48,0%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324000">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Regular</a:t>
                      </a:r>
                      <a:endParaRPr dirty="0"/>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4"/>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Muito ruim</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5"/>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sei/Não tenho como avaliar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6"/>
                  </a:ext>
                </a:extLst>
              </a:tr>
              <a:tr h="256275">
                <a:tc>
                  <a:txBody>
                    <a:bodyPr/>
                    <a:lstStyle/>
                    <a:p>
                      <a:pPr marL="0" marR="0" lvl="0" indent="0" algn="ctr" rtl="0">
                        <a:spcBef>
                          <a:spcPts val="0"/>
                        </a:spcBef>
                        <a:spcAft>
                          <a:spcPts val="0"/>
                        </a:spcAft>
                        <a:buNone/>
                      </a:pPr>
                      <a:r>
                        <a:rPr lang="pt-BR" sz="10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extLst>
                  <a:ext uri="{0D108BD9-81ED-4DB2-BD59-A6C34878D82A}">
                    <a16:rowId xmlns:a16="http://schemas.microsoft.com/office/drawing/2014/main" val="10007"/>
                  </a:ext>
                </a:extLst>
              </a:tr>
              <a:tr h="332125">
                <a:tc>
                  <a:txBody>
                    <a:bodyPr/>
                    <a:lstStyle/>
                    <a:p>
                      <a:pPr marL="0" marR="0" lvl="0" indent="0" algn="ctr" rtl="0">
                        <a:spcBef>
                          <a:spcPts val="0"/>
                        </a:spcBef>
                        <a:spcAft>
                          <a:spcPts val="0"/>
                        </a:spcAft>
                        <a:buNone/>
                      </a:pPr>
                      <a:r>
                        <a:rPr lang="pt-BR" sz="1400" b="1" i="0" u="none" strike="noStrike" cap="none">
                          <a:solidFill>
                            <a:srgbClr val="FFFFFF"/>
                          </a:solidFill>
                          <a:latin typeface="Calibri"/>
                          <a:ea typeface="Calibri"/>
                          <a:cs typeface="Calibri"/>
                          <a:sym typeface="Calibri"/>
                        </a:rPr>
                        <a:t>10 - Recomendação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8"/>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Definitivamente recomendaria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9"/>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Recomendaria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45,8%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42,5%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49,2%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0"/>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Indiferente</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1"/>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Recomendaria com ressalvas</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24,1%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2"/>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recomendaria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3"/>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sei/Não tenho como avaliar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dirty="0">
                          <a:solidFill>
                            <a:srgbClr val="404040"/>
                          </a:solidFill>
                          <a:latin typeface="Calibri"/>
                          <a:ea typeface="Calibri"/>
                          <a:cs typeface="Calibri"/>
                          <a:sym typeface="Calibri"/>
                        </a:rPr>
                        <a:t>1,4%</a:t>
                      </a:r>
                      <a:endParaRPr dirty="0"/>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4"/>
                  </a:ext>
                </a:extLst>
              </a:tr>
            </a:tbl>
          </a:graphicData>
        </a:graphic>
      </p:graphicFrame>
      <p:sp>
        <p:nvSpPr>
          <p:cNvPr id="278" name="Google Shape;278;p13"/>
          <p:cNvSpPr txBox="1"/>
          <p:nvPr/>
        </p:nvSpPr>
        <p:spPr>
          <a:xfrm>
            <a:off x="-7019" y="908720"/>
            <a:ext cx="185454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400" b="1">
                <a:solidFill>
                  <a:srgbClr val="404040"/>
                </a:solidFill>
                <a:latin typeface="Calibri"/>
                <a:ea typeface="Calibri"/>
                <a:cs typeface="Calibri"/>
                <a:sym typeface="Calibri"/>
              </a:rPr>
              <a:t>Intervalo de Confiança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2">
          <a:extLst>
            <a:ext uri="{FF2B5EF4-FFF2-40B4-BE49-F238E27FC236}">
              <a16:creationId xmlns:a16="http://schemas.microsoft.com/office/drawing/2014/main" id="{698D7A29-5E7B-D22E-AE13-BE648EDF1D6A}"/>
            </a:ext>
          </a:extLst>
        </p:cNvPr>
        <p:cNvGrpSpPr/>
        <p:nvPr/>
      </p:nvGrpSpPr>
      <p:grpSpPr>
        <a:xfrm>
          <a:off x="0" y="0"/>
          <a:ext cx="0" cy="0"/>
          <a:chOff x="0" y="0"/>
          <a:chExt cx="0" cy="0"/>
        </a:xfrm>
      </p:grpSpPr>
      <p:graphicFrame>
        <p:nvGraphicFramePr>
          <p:cNvPr id="2" name="Tabela 1">
            <a:extLst>
              <a:ext uri="{FF2B5EF4-FFF2-40B4-BE49-F238E27FC236}">
                <a16:creationId xmlns:a16="http://schemas.microsoft.com/office/drawing/2014/main" id="{2ED85B41-816E-8DEF-8A23-2102D787E853}"/>
              </a:ext>
            </a:extLst>
          </p:cNvPr>
          <p:cNvGraphicFramePr>
            <a:graphicFrameLocks noGrp="1"/>
          </p:cNvGraphicFramePr>
          <p:nvPr>
            <p:extLst>
              <p:ext uri="{D42A27DB-BD31-4B8C-83A1-F6EECF244321}">
                <p14:modId xmlns:p14="http://schemas.microsoft.com/office/powerpoint/2010/main" val="2508013237"/>
              </p:ext>
            </p:extLst>
          </p:nvPr>
        </p:nvGraphicFramePr>
        <p:xfrm>
          <a:off x="295033" y="1199416"/>
          <a:ext cx="2808314" cy="5403536"/>
        </p:xfrm>
        <a:graphic>
          <a:graphicData uri="http://schemas.openxmlformats.org/drawingml/2006/table">
            <a:tbl>
              <a:tblPr/>
              <a:tblGrid>
                <a:gridCol w="1656186">
                  <a:extLst>
                    <a:ext uri="{9D8B030D-6E8A-4147-A177-3AD203B41FA5}">
                      <a16:colId xmlns:a16="http://schemas.microsoft.com/office/drawing/2014/main" val="2479003568"/>
                    </a:ext>
                  </a:extLst>
                </a:gridCol>
                <a:gridCol w="1152128">
                  <a:extLst>
                    <a:ext uri="{9D8B030D-6E8A-4147-A177-3AD203B41FA5}">
                      <a16:colId xmlns:a16="http://schemas.microsoft.com/office/drawing/2014/main" val="3975291648"/>
                    </a:ext>
                  </a:extLst>
                </a:gridCol>
              </a:tblGrid>
              <a:tr h="239531">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rgbClr val="FFFFFF"/>
                          </a:solidFill>
                          <a:effectLst/>
                          <a:latin typeface="Calibri" panose="020F0502020204030204" pitchFamily="34" charset="0"/>
                          <a:cs typeface="Calibri" panose="020F0502020204030204" pitchFamily="34" charset="0"/>
                        </a:rPr>
                        <a:t>Distribuição por Cidade</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hMerge="1">
                  <a:txBody>
                    <a:bodyPr/>
                    <a:lstStyle/>
                    <a:p>
                      <a:endParaRPr lang="pt-BR"/>
                    </a:p>
                  </a:txBody>
                  <a:tcPr/>
                </a:tc>
                <a:extLst>
                  <a:ext uri="{0D108BD9-81ED-4DB2-BD59-A6C34878D82A}">
                    <a16:rowId xmlns:a16="http://schemas.microsoft.com/office/drawing/2014/main" val="3521881372"/>
                  </a:ext>
                </a:extLst>
              </a:tr>
              <a:tr h="23953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rgbClr val="FFFFFF"/>
                          </a:solidFill>
                          <a:effectLst/>
                          <a:latin typeface="Calibri" panose="020F0502020204030204" pitchFamily="34" charset="0"/>
                          <a:cs typeface="Calibri" panose="020F0502020204030204" pitchFamily="34" charset="0"/>
                        </a:rPr>
                        <a:t>Região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rgbClr val="FFFFFF"/>
                          </a:solidFill>
                          <a:effectLst/>
                          <a:latin typeface="Calibri" panose="020F0502020204030204" pitchFamily="34" charset="0"/>
                          <a:cs typeface="Calibri" panose="020F0502020204030204" pitchFamily="34" charset="0"/>
                        </a:rPr>
                        <a:t>Pesquisado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extLst>
                  <a:ext uri="{0D108BD9-81ED-4DB2-BD59-A6C34878D82A}">
                    <a16:rowId xmlns:a16="http://schemas.microsoft.com/office/drawing/2014/main" val="2880109011"/>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PRESIDENTE PRUDENTE</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61,5%</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191589148"/>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ALVARES MACHADO</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4,6%</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821455360"/>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OSVALDO CRUZ</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3,8%</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823594464"/>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PRESIDENTE EPITACIO</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3,6%</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981685012"/>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PIRAPOZINHO</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3,3%</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877881724"/>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REGENTE FEIJO</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3,1%</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260019450"/>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PRESIDENTE VENCESLAU</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3,1%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995427233"/>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MARTINOPOLIS</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2,9%</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320633618"/>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PRESIDENTE BERNARDES</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2,8%</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491340310"/>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RANCHARIA</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2,4%</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381177608"/>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SANTO ANASTACIO</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2,0%</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228441739"/>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CAMPO GRANDE</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1,3%</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753153024"/>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MIRANTE DO PARANAPANEMA</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053354245"/>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ESTRELA DO NORTE</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544383614"/>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TEODORO SAMPAIO</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4025370678"/>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IEPE</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0,8%</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439636713"/>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ALFREDO MARCONDES</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0,8%</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159667395"/>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SANDOVALINA</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0,3%</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121529475"/>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ANHUMAS</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0,2%</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66411228"/>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SANTO EXPEDITO</a:t>
                      </a:r>
                      <a:endParaRPr dirty="0"/>
                    </a:p>
                  </a:txBody>
                  <a:tcPr marL="7625" marR="7625" marT="7625" marB="0" anchor="b">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0,2%</a:t>
                      </a:r>
                      <a:endParaRPr dirty="0"/>
                    </a:p>
                  </a:txBody>
                  <a:tcPr marL="7625" marR="7625" marT="7625" marB="0" anchor="b">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817133726"/>
                  </a:ext>
                </a:extLst>
              </a:tr>
            </a:tbl>
          </a:graphicData>
        </a:graphic>
      </p:graphicFrame>
      <p:graphicFrame>
        <p:nvGraphicFramePr>
          <p:cNvPr id="3" name="Tabela 2">
            <a:extLst>
              <a:ext uri="{FF2B5EF4-FFF2-40B4-BE49-F238E27FC236}">
                <a16:creationId xmlns:a16="http://schemas.microsoft.com/office/drawing/2014/main" id="{48182E86-9889-35CE-2515-09002B0BE479}"/>
              </a:ext>
            </a:extLst>
          </p:cNvPr>
          <p:cNvGraphicFramePr>
            <a:graphicFrameLocks noGrp="1"/>
          </p:cNvGraphicFramePr>
          <p:nvPr>
            <p:extLst>
              <p:ext uri="{D42A27DB-BD31-4B8C-83A1-F6EECF244321}">
                <p14:modId xmlns:p14="http://schemas.microsoft.com/office/powerpoint/2010/main" val="2136891144"/>
              </p:ext>
            </p:extLst>
          </p:nvPr>
        </p:nvGraphicFramePr>
        <p:xfrm>
          <a:off x="5909382" y="1199416"/>
          <a:ext cx="5371194" cy="3896704"/>
        </p:xfrm>
        <a:graphic>
          <a:graphicData uri="http://schemas.openxmlformats.org/drawingml/2006/table">
            <a:tbl>
              <a:tblPr/>
              <a:tblGrid>
                <a:gridCol w="1780136">
                  <a:extLst>
                    <a:ext uri="{9D8B030D-6E8A-4147-A177-3AD203B41FA5}">
                      <a16:colId xmlns:a16="http://schemas.microsoft.com/office/drawing/2014/main" val="1222817563"/>
                    </a:ext>
                  </a:extLst>
                </a:gridCol>
                <a:gridCol w="1127210">
                  <a:extLst>
                    <a:ext uri="{9D8B030D-6E8A-4147-A177-3AD203B41FA5}">
                      <a16:colId xmlns:a16="http://schemas.microsoft.com/office/drawing/2014/main" val="3014015914"/>
                    </a:ext>
                  </a:extLst>
                </a:gridCol>
                <a:gridCol w="209428">
                  <a:extLst>
                    <a:ext uri="{9D8B030D-6E8A-4147-A177-3AD203B41FA5}">
                      <a16:colId xmlns:a16="http://schemas.microsoft.com/office/drawing/2014/main" val="3266097213"/>
                    </a:ext>
                  </a:extLst>
                </a:gridCol>
                <a:gridCol w="1127210">
                  <a:extLst>
                    <a:ext uri="{9D8B030D-6E8A-4147-A177-3AD203B41FA5}">
                      <a16:colId xmlns:a16="http://schemas.microsoft.com/office/drawing/2014/main" val="653553222"/>
                    </a:ext>
                  </a:extLst>
                </a:gridCol>
                <a:gridCol w="1127210">
                  <a:extLst>
                    <a:ext uri="{9D8B030D-6E8A-4147-A177-3AD203B41FA5}">
                      <a16:colId xmlns:a16="http://schemas.microsoft.com/office/drawing/2014/main" val="4171451215"/>
                    </a:ext>
                  </a:extLst>
                </a:gridCol>
              </a:tblGrid>
              <a:tr h="271936">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rgbClr val="FFFFFF"/>
                          </a:solidFill>
                          <a:effectLst/>
                          <a:latin typeface="Calibri" panose="020F0502020204030204" pitchFamily="34" charset="0"/>
                        </a:rPr>
                        <a:t>Distribuição por Faixa Etária</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hMerge="1">
                  <a:txBody>
                    <a:bodyPr/>
                    <a:lstStyle/>
                    <a:p>
                      <a:endParaRPr lang="pt-BR"/>
                    </a:p>
                  </a:txBody>
                  <a:tcPr/>
                </a:tc>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b" latinLnBrk="0" hangingPunct="1"/>
                      <a:endParaRPr lang="pt-BR" sz="1200" b="1" i="0" u="none" strike="noStrike" kern="1200" dirty="0">
                        <a:solidFill>
                          <a:srgbClr val="404040"/>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chemeClr val="bg2">
                              <a:lumMod val="50000"/>
                            </a:schemeClr>
                          </a:solidFill>
                          <a:effectLst/>
                          <a:latin typeface="Calibri" panose="020F0502020204030204" pitchFamily="34" charset="0"/>
                        </a:rPr>
                        <a:t>Intervalo de Confiança</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hMerge="1">
                  <a:txBody>
                    <a:bodyPr/>
                    <a:lstStyle/>
                    <a:p>
                      <a:endParaRPr lang="pt-BR"/>
                    </a:p>
                  </a:txBody>
                  <a:tcPr/>
                </a:tc>
                <a:extLst>
                  <a:ext uri="{0D108BD9-81ED-4DB2-BD59-A6C34878D82A}">
                    <a16:rowId xmlns:a16="http://schemas.microsoft.com/office/drawing/2014/main" val="3521881372"/>
                  </a:ext>
                </a:extLst>
              </a:tr>
              <a:tr h="27193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rgbClr val="FFFFFF"/>
                          </a:solidFill>
                          <a:effectLst/>
                          <a:latin typeface="Calibri" panose="020F0502020204030204" pitchFamily="34" charset="0"/>
                        </a:rPr>
                        <a:t>Faixa Etária</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rgbClr val="FFFFFF"/>
                          </a:solidFill>
                          <a:effectLst/>
                          <a:latin typeface="Calibri" panose="020F0502020204030204" pitchFamily="34" charset="0"/>
                        </a:rPr>
                        <a:t>Pesquisado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vMerge="1">
                  <a:txBody>
                    <a:bodyPr/>
                    <a:lstStyle/>
                    <a:p>
                      <a:pPr algn="l" fontAlgn="b"/>
                      <a:endParaRPr lang="pt-BR" sz="1200" b="0" i="0" u="none" strike="noStrike">
                        <a:solidFill>
                          <a:srgbClr val="000000"/>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chemeClr val="bg2">
                              <a:lumMod val="50000"/>
                            </a:schemeClr>
                          </a:solidFill>
                          <a:effectLst/>
                          <a:latin typeface="Calibri" panose="020F0502020204030204" pitchFamily="34" charset="0"/>
                        </a:rPr>
                        <a:t>Limite Inferior</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chemeClr val="bg2">
                              <a:lumMod val="50000"/>
                            </a:schemeClr>
                          </a:solidFill>
                          <a:effectLst/>
                          <a:latin typeface="Calibri" panose="020F0502020204030204" pitchFamily="34" charset="0"/>
                        </a:rPr>
                        <a:t>Limite Superior</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2880109011"/>
                  </a:ext>
                </a:extLst>
              </a:tr>
              <a:tr h="324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pt-BR" sz="1200" b="0" i="0" u="none" strike="noStrike" kern="1200" dirty="0">
                          <a:solidFill>
                            <a:schemeClr val="bg2">
                              <a:lumMod val="50000"/>
                            </a:schemeClr>
                          </a:solidFill>
                          <a:effectLst/>
                          <a:latin typeface="Calibri" panose="020F0502020204030204" pitchFamily="34" charset="0"/>
                          <a:ea typeface="+mn-ea"/>
                          <a:cs typeface="+mn-cs"/>
                        </a:rPr>
                        <a:t>De 18 a 25 anos</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8,0%</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algn="ctr" defTabSz="914400" rtl="0" eaLnBrk="1" fontAlgn="b" latinLnBrk="0" hangingPunct="1">
                        <a:buNone/>
                      </a:pPr>
                      <a:endParaRPr lang="pt-BR" sz="1200" b="0" i="0" u="none" strike="noStrike" kern="1200">
                        <a:solidFill>
                          <a:schemeClr val="bg2">
                            <a:lumMod val="50000"/>
                          </a:schemeClr>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6,2%</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9,8%</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191589148"/>
                  </a:ext>
                </a:extLst>
              </a:tr>
              <a:tr h="324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pt-BR" sz="1200" b="0" i="0" u="none" strike="noStrike" kern="1200" dirty="0">
                          <a:solidFill>
                            <a:schemeClr val="bg2">
                              <a:lumMod val="50000"/>
                            </a:schemeClr>
                          </a:solidFill>
                          <a:effectLst/>
                          <a:latin typeface="Calibri" panose="020F0502020204030204" pitchFamily="34" charset="0"/>
                          <a:ea typeface="+mn-ea"/>
                          <a:cs typeface="+mn-cs"/>
                        </a:rPr>
                        <a:t>De 26 a 35 anos</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13,4%</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algn="ctr" defTabSz="914400" rtl="0" eaLnBrk="1" fontAlgn="b" latinLnBrk="0" hangingPunct="1">
                        <a:buNone/>
                      </a:pPr>
                      <a:endParaRPr lang="pt-BR" sz="1200" b="0" i="0" u="none" strike="noStrike" kern="1200">
                        <a:solidFill>
                          <a:schemeClr val="bg2">
                            <a:lumMod val="50000"/>
                          </a:schemeClr>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11,1%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15,6%</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360326021"/>
                  </a:ext>
                </a:extLst>
              </a:tr>
              <a:tr h="324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pt-BR" sz="1200" b="0" i="0" u="none" strike="noStrike" kern="1200" dirty="0">
                          <a:solidFill>
                            <a:schemeClr val="bg2">
                              <a:lumMod val="50000"/>
                            </a:schemeClr>
                          </a:solidFill>
                          <a:effectLst/>
                          <a:latin typeface="Calibri" panose="020F0502020204030204" pitchFamily="34" charset="0"/>
                          <a:ea typeface="+mn-ea"/>
                          <a:cs typeface="+mn-cs"/>
                        </a:rPr>
                        <a:t>De 36 a 45 anos</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24,3%</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algn="ctr" defTabSz="914400" rtl="0" eaLnBrk="1" fontAlgn="b" latinLnBrk="0" hangingPunct="1">
                        <a:buNone/>
                      </a:pPr>
                      <a:endParaRPr lang="pt-BR" sz="1200" b="0" i="0" u="none" strike="noStrike" kern="1200">
                        <a:solidFill>
                          <a:schemeClr val="bg2">
                            <a:lumMod val="50000"/>
                          </a:schemeClr>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21,4%</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27,2%</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251835570"/>
                  </a:ext>
                </a:extLst>
              </a:tr>
              <a:tr h="324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pt-BR" sz="1200" b="0" i="0" u="none" strike="noStrike" kern="1200" dirty="0">
                          <a:solidFill>
                            <a:schemeClr val="bg2">
                              <a:lumMod val="50000"/>
                            </a:schemeClr>
                          </a:solidFill>
                          <a:effectLst/>
                          <a:latin typeface="Calibri" panose="020F0502020204030204" pitchFamily="34" charset="0"/>
                          <a:ea typeface="+mn-ea"/>
                          <a:cs typeface="+mn-cs"/>
                        </a:rPr>
                        <a:t>De 46 a 55 anos</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20,6%</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algn="ctr" defTabSz="914400" rtl="0" eaLnBrk="1" fontAlgn="b" latinLnBrk="0" hangingPunct="1">
                        <a:buNone/>
                      </a:pPr>
                      <a:endParaRPr lang="pt-BR" sz="1200" b="0" i="0" u="none" strike="noStrike" kern="1200">
                        <a:solidFill>
                          <a:schemeClr val="bg2">
                            <a:lumMod val="50000"/>
                          </a:schemeClr>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17,9%</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23,2%</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329306459"/>
                  </a:ext>
                </a:extLst>
              </a:tr>
              <a:tr h="324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pt-BR" sz="1200" b="0" i="0" u="none" strike="noStrike" kern="1200" dirty="0">
                          <a:solidFill>
                            <a:schemeClr val="bg2">
                              <a:lumMod val="50000"/>
                            </a:schemeClr>
                          </a:solidFill>
                          <a:effectLst/>
                          <a:latin typeface="Calibri" panose="020F0502020204030204" pitchFamily="34" charset="0"/>
                          <a:ea typeface="+mn-ea"/>
                          <a:cs typeface="+mn-cs"/>
                        </a:rPr>
                        <a:t>De 56 a 65 anos</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14,0%</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algn="ctr" defTabSz="914400" rtl="0" eaLnBrk="1" fontAlgn="b" latinLnBrk="0" hangingPunct="1">
                        <a:buNone/>
                      </a:pPr>
                      <a:endParaRPr lang="pt-BR" sz="1200" b="0" i="0" u="none" strike="noStrike" kern="1200">
                        <a:solidFill>
                          <a:schemeClr val="bg2">
                            <a:lumMod val="50000"/>
                          </a:schemeClr>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11,7%</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16,3%</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778344492"/>
                  </a:ext>
                </a:extLst>
              </a:tr>
              <a:tr h="32400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pt-BR" sz="1200" b="0" i="0" u="none" strike="noStrike" kern="1200" dirty="0">
                          <a:solidFill>
                            <a:schemeClr val="bg2">
                              <a:lumMod val="50000"/>
                            </a:schemeClr>
                          </a:solidFill>
                          <a:effectLst/>
                          <a:latin typeface="Calibri" panose="020F0502020204030204" pitchFamily="34" charset="0"/>
                          <a:ea typeface="+mn-ea"/>
                          <a:cs typeface="+mn-cs"/>
                        </a:rPr>
                        <a:t>Mais de 65 anos</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19,7%</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algn="ctr" defTabSz="914400" rtl="0" eaLnBrk="1" fontAlgn="b" latinLnBrk="0" hangingPunct="1">
                        <a:buNone/>
                      </a:pPr>
                      <a:endParaRPr lang="pt-BR" sz="1200" b="0" i="0" u="none" strike="noStrike" kern="1200">
                        <a:solidFill>
                          <a:schemeClr val="bg2">
                            <a:lumMod val="50000"/>
                          </a:schemeClr>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17,1%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22,4%</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4121401038"/>
                  </a:ext>
                </a:extLst>
              </a:tr>
              <a:tr h="216000">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b" latinLnBrk="0" hangingPunct="1"/>
                      <a:endParaRPr lang="pt-BR" sz="1200" b="1" i="0" u="none" strike="noStrike" kern="1200" dirty="0">
                        <a:solidFill>
                          <a:srgbClr val="404040"/>
                        </a:solidFill>
                        <a:effectLst/>
                        <a:latin typeface="Calibri" panose="020F0502020204030204" pitchFamily="34" charset="0"/>
                        <a:ea typeface="+mn-ea"/>
                        <a:cs typeface="+mn-cs"/>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B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endParaRPr lang="pt-BR"/>
                    </a:p>
                  </a:txBody>
                  <a:tcPr marL="9525" marR="9525" marT="9525" marB="0" anchor="ctr">
                    <a:lnL w="38100" cap="flat" cmpd="sng" algn="ctr">
                      <a:no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b" latinLnBrk="0" hangingPunct="1"/>
                      <a:endParaRPr lang="pt-BR" sz="1200" b="1" i="0" u="none" strike="noStrike" kern="1200" dirty="0">
                        <a:solidFill>
                          <a:schemeClr val="bg2">
                            <a:lumMod val="50000"/>
                          </a:schemeClr>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no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pt-BR" dirty="0"/>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728792988"/>
                  </a:ext>
                </a:extLst>
              </a:tr>
              <a:tr h="272896">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b" latinLnBrk="0" hangingPunct="1"/>
                      <a:r>
                        <a:rPr lang="pt-BR" sz="1200" b="1" i="0" u="none" strike="noStrike" kern="1200" dirty="0">
                          <a:solidFill>
                            <a:schemeClr val="bg1"/>
                          </a:solidFill>
                          <a:effectLst/>
                          <a:latin typeface="Calibri" panose="020F0502020204030204" pitchFamily="34" charset="0"/>
                          <a:ea typeface="+mn-ea"/>
                          <a:cs typeface="+mn-cs"/>
                        </a:rPr>
                        <a:t>Distribuição por Gênero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hMerge="1">
                  <a:txBody>
                    <a:bodyPr/>
                    <a:lstStyle/>
                    <a:p>
                      <a:endParaRPr lang="pt-BR"/>
                    </a:p>
                  </a:txBody>
                  <a:tcPr/>
                </a:tc>
                <a:tc vMerge="1">
                  <a:txBody>
                    <a:bodyPr/>
                    <a:lstStyle/>
                    <a:p>
                      <a:pPr algn="l" fontAlgn="b"/>
                      <a:endParaRPr lang="pt-BR" sz="1200" b="1" i="0" u="none" strike="noStrike">
                        <a:solidFill>
                          <a:schemeClr val="bg1"/>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b" latinLnBrk="0" hangingPunct="1"/>
                      <a:r>
                        <a:rPr lang="pt-BR" sz="1200" b="1" i="0" u="none" strike="noStrike" kern="1200" dirty="0">
                          <a:solidFill>
                            <a:schemeClr val="bg2">
                              <a:lumMod val="50000"/>
                            </a:schemeClr>
                          </a:solidFill>
                          <a:effectLst/>
                          <a:latin typeface="Calibri" panose="020F0502020204030204" pitchFamily="34" charset="0"/>
                          <a:ea typeface="+mn-ea"/>
                          <a:cs typeface="+mn-cs"/>
                        </a:rPr>
                        <a:t>Intervalo de Confiança</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hMerge="1">
                  <a:txBody>
                    <a:bodyPr/>
                    <a:lstStyle/>
                    <a:p>
                      <a:endParaRPr lang="pt-BR"/>
                    </a:p>
                  </a:txBody>
                  <a:tcPr/>
                </a:tc>
                <a:extLst>
                  <a:ext uri="{0D108BD9-81ED-4DB2-BD59-A6C34878D82A}">
                    <a16:rowId xmlns:a16="http://schemas.microsoft.com/office/drawing/2014/main" val="2176954672"/>
                  </a:ext>
                </a:extLst>
              </a:tr>
              <a:tr h="271936">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b" latinLnBrk="0" hangingPunct="1"/>
                      <a:r>
                        <a:rPr lang="pt-BR" sz="1200" b="1" i="0" u="none" strike="noStrike" kern="1200" dirty="0">
                          <a:solidFill>
                            <a:schemeClr val="bg1"/>
                          </a:solidFill>
                          <a:effectLst/>
                          <a:latin typeface="Calibri" panose="020F0502020204030204" pitchFamily="34" charset="0"/>
                          <a:ea typeface="+mn-ea"/>
                          <a:cs typeface="+mn-cs"/>
                        </a:rPr>
                        <a:t>Gênero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b" latinLnBrk="0" hangingPunct="1"/>
                      <a:r>
                        <a:rPr lang="pt-BR" sz="1200" b="1" i="0" u="none" strike="noStrike" kern="1200" dirty="0">
                          <a:solidFill>
                            <a:schemeClr val="bg1"/>
                          </a:solidFill>
                          <a:effectLst/>
                          <a:latin typeface="Calibri" panose="020F0502020204030204" pitchFamily="34" charset="0"/>
                          <a:ea typeface="+mn-ea"/>
                          <a:cs typeface="+mn-cs"/>
                        </a:rPr>
                        <a:t>Pesquisado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vMerge="1">
                  <a:txBody>
                    <a:bodyPr/>
                    <a:lstStyle/>
                    <a:p>
                      <a:pPr algn="l" fontAlgn="b"/>
                      <a:endParaRPr lang="pt-BR" sz="1200" b="1" i="0" u="none" strike="noStrike" dirty="0">
                        <a:solidFill>
                          <a:schemeClr val="bg1"/>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b" latinLnBrk="0" hangingPunct="1"/>
                      <a:r>
                        <a:rPr lang="pt-BR" sz="1200" b="1" i="0" u="none" strike="noStrike" kern="1200" dirty="0">
                          <a:solidFill>
                            <a:schemeClr val="bg2">
                              <a:lumMod val="50000"/>
                            </a:schemeClr>
                          </a:solidFill>
                          <a:effectLst/>
                          <a:latin typeface="Calibri" panose="020F0502020204030204" pitchFamily="34" charset="0"/>
                          <a:ea typeface="+mn-ea"/>
                          <a:cs typeface="+mn-cs"/>
                        </a:rPr>
                        <a:t>Limite Inferior</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0" algn="ctr" defTabSz="914400" rtl="0" eaLnBrk="1" fontAlgn="b" latinLnBrk="0" hangingPunct="1"/>
                      <a:r>
                        <a:rPr lang="pt-BR" sz="1200" b="1" i="0" u="none" strike="noStrike" kern="1200" dirty="0">
                          <a:solidFill>
                            <a:schemeClr val="bg2">
                              <a:lumMod val="50000"/>
                            </a:schemeClr>
                          </a:solidFill>
                          <a:effectLst/>
                          <a:latin typeface="Calibri" panose="020F0502020204030204" pitchFamily="34" charset="0"/>
                          <a:ea typeface="+mn-ea"/>
                          <a:cs typeface="+mn-cs"/>
                        </a:rPr>
                        <a:t>Limite Superior</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1357932485"/>
                  </a:ext>
                </a:extLst>
              </a:tr>
              <a:tr h="324000">
                <a:tc>
                  <a:txBody>
                    <a:bodyPr/>
                    <a:lstStyle/>
                    <a:p>
                      <a:pPr marL="0" marR="0" lvl="0" indent="0" algn="ctr" rtl="0">
                        <a:spcBef>
                          <a:spcPts val="0"/>
                        </a:spcBef>
                        <a:spcAft>
                          <a:spcPts val="0"/>
                        </a:spcAft>
                        <a:buClr>
                          <a:srgbClr val="404040"/>
                        </a:buClr>
                        <a:buSzPts val="1200"/>
                        <a:buFont typeface="Calibri"/>
                        <a:buNone/>
                      </a:pPr>
                      <a:r>
                        <a:rPr lang="pt-BR" sz="1200" dirty="0">
                          <a:solidFill>
                            <a:srgbClr val="404040"/>
                          </a:solidFill>
                          <a:latin typeface="Calibri"/>
                          <a:ea typeface="Calibri"/>
                          <a:cs typeface="Calibri"/>
                          <a:sym typeface="Calibri"/>
                        </a:rPr>
                        <a:t>Masculino</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40,8%</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algn="ctr" defTabSz="914400" rtl="0" eaLnBrk="1" fontAlgn="b" latinLnBrk="0" hangingPunct="1">
                        <a:buNone/>
                      </a:pPr>
                      <a:endParaRPr lang="pt-BR" sz="1200" b="0" i="0" u="none" strike="noStrike" kern="1200">
                        <a:solidFill>
                          <a:schemeClr val="bg2">
                            <a:lumMod val="50000"/>
                          </a:schemeClr>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37,5%</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44,1%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18782896"/>
                  </a:ext>
                </a:extLst>
              </a:tr>
              <a:tr h="324000">
                <a:tc>
                  <a:txBody>
                    <a:bodyPr/>
                    <a:lstStyle/>
                    <a:p>
                      <a:pPr marL="0" marR="0" lvl="0" indent="0" algn="ctr" rtl="0">
                        <a:spcBef>
                          <a:spcPts val="0"/>
                        </a:spcBef>
                        <a:spcAft>
                          <a:spcPts val="0"/>
                        </a:spcAft>
                        <a:buClr>
                          <a:srgbClr val="404040"/>
                        </a:buClr>
                        <a:buSzPts val="1200"/>
                        <a:buFont typeface="Calibri"/>
                        <a:buNone/>
                      </a:pPr>
                      <a:r>
                        <a:rPr lang="pt-BR" sz="1200" dirty="0">
                          <a:solidFill>
                            <a:srgbClr val="404040"/>
                          </a:solidFill>
                          <a:latin typeface="Calibri"/>
                          <a:ea typeface="Calibri"/>
                          <a:cs typeface="Calibri"/>
                          <a:sym typeface="Calibri"/>
                        </a:rPr>
                        <a:t>Feminino</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59,2%</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algn="ctr" defTabSz="914400" rtl="0" eaLnBrk="1" fontAlgn="b" latinLnBrk="0" hangingPunct="1">
                        <a:buNone/>
                      </a:pPr>
                      <a:endParaRPr lang="pt-BR" sz="1200" b="0" i="0" u="none" strike="noStrike" kern="1200">
                        <a:solidFill>
                          <a:schemeClr val="bg2">
                            <a:lumMod val="50000"/>
                          </a:schemeClr>
                        </a:solidFill>
                        <a:effectLst/>
                        <a:latin typeface="Calibri" panose="020F0502020204030204" pitchFamily="34" charset="0"/>
                        <a:ea typeface="+mn-ea"/>
                        <a:cs typeface="+mn-cs"/>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55,9%</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62,5%</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2682009218"/>
                  </a:ext>
                </a:extLst>
              </a:tr>
            </a:tbl>
          </a:graphicData>
        </a:graphic>
      </p:graphicFrame>
      <p:graphicFrame>
        <p:nvGraphicFramePr>
          <p:cNvPr id="4" name="Tabela 3">
            <a:extLst>
              <a:ext uri="{FF2B5EF4-FFF2-40B4-BE49-F238E27FC236}">
                <a16:creationId xmlns:a16="http://schemas.microsoft.com/office/drawing/2014/main" id="{C133364F-8263-64FA-7738-5390D773AE16}"/>
              </a:ext>
            </a:extLst>
          </p:cNvPr>
          <p:cNvGraphicFramePr>
            <a:graphicFrameLocks noGrp="1"/>
          </p:cNvGraphicFramePr>
          <p:nvPr>
            <p:extLst>
              <p:ext uri="{D42A27DB-BD31-4B8C-83A1-F6EECF244321}">
                <p14:modId xmlns:p14="http://schemas.microsoft.com/office/powerpoint/2010/main" val="3825107234"/>
              </p:ext>
            </p:extLst>
          </p:nvPr>
        </p:nvGraphicFramePr>
        <p:xfrm>
          <a:off x="3266924" y="1199416"/>
          <a:ext cx="2253012" cy="5269682"/>
        </p:xfrm>
        <a:graphic>
          <a:graphicData uri="http://schemas.openxmlformats.org/drawingml/2006/table">
            <a:tbl>
              <a:tblPr/>
              <a:tblGrid>
                <a:gridCol w="1126506">
                  <a:extLst>
                    <a:ext uri="{9D8B030D-6E8A-4147-A177-3AD203B41FA5}">
                      <a16:colId xmlns:a16="http://schemas.microsoft.com/office/drawing/2014/main" val="4037291845"/>
                    </a:ext>
                  </a:extLst>
                </a:gridCol>
                <a:gridCol w="1126506">
                  <a:extLst>
                    <a:ext uri="{9D8B030D-6E8A-4147-A177-3AD203B41FA5}">
                      <a16:colId xmlns:a16="http://schemas.microsoft.com/office/drawing/2014/main" val="1869228324"/>
                    </a:ext>
                  </a:extLst>
                </a:gridCol>
              </a:tblGrid>
              <a:tr h="239531">
                <a:tc grid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chemeClr val="bg2">
                              <a:lumMod val="50000"/>
                            </a:schemeClr>
                          </a:solidFill>
                          <a:effectLst/>
                          <a:latin typeface="Calibri" panose="020F0502020204030204" pitchFamily="34" charset="0"/>
                        </a:rPr>
                        <a:t>Intervalo de Confiança</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hMerge="1">
                  <a:txBody>
                    <a:bodyPr/>
                    <a:lstStyle/>
                    <a:p>
                      <a:endParaRPr lang="pt-BR"/>
                    </a:p>
                  </a:txBody>
                  <a:tcPr/>
                </a:tc>
                <a:extLst>
                  <a:ext uri="{0D108BD9-81ED-4DB2-BD59-A6C34878D82A}">
                    <a16:rowId xmlns:a16="http://schemas.microsoft.com/office/drawing/2014/main" val="2011348181"/>
                  </a:ext>
                </a:extLst>
              </a:tr>
              <a:tr h="239531">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chemeClr val="bg2">
                              <a:lumMod val="50000"/>
                            </a:schemeClr>
                          </a:solidFill>
                          <a:effectLst/>
                          <a:latin typeface="Calibri" panose="020F0502020204030204" pitchFamily="34" charset="0"/>
                        </a:rPr>
                        <a:t>Limite Inferior</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chemeClr val="bg2">
                              <a:lumMod val="50000"/>
                            </a:schemeClr>
                          </a:solidFill>
                          <a:effectLst/>
                          <a:latin typeface="Calibri" panose="020F0502020204030204" pitchFamily="34" charset="0"/>
                        </a:rPr>
                        <a:t>Limite Superior</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extLst>
                  <a:ext uri="{0D108BD9-81ED-4DB2-BD59-A6C34878D82A}">
                    <a16:rowId xmlns:a16="http://schemas.microsoft.com/office/drawing/2014/main" val="886685681"/>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58,3%</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64,7%</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2265077444"/>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3,2%</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6,0%</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420033029"/>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2,5%</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5,0%</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2304517280"/>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2,3%</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4,8%</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2564334601"/>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2,1%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4,4%</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2780633592"/>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1,9%</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4,3%</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3995378776"/>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1,9%</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4,3%</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2451439966"/>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1,8%</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4,1%</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657579242"/>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1,7%</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3,9%</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2825200774"/>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1,4%</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3,5%</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4225410354"/>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1,0%</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2,9%</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431349394"/>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0,5%</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2,1%</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678053822"/>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0,4%</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1,8%</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934284843"/>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0,4%</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1,8%</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3530299606"/>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0,4%</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1,8%</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90231278"/>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0,2%</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1,4%</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3152942031"/>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0,2%</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1,4%</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074521205"/>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0,7%</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769749641"/>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0,4%</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1774341757"/>
                  </a:ext>
                </a:extLst>
              </a:tr>
              <a:tr h="239531">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a:solidFill>
                            <a:srgbClr val="404040"/>
                          </a:solidFill>
                          <a:latin typeface="Calibri"/>
                          <a:ea typeface="Calibri"/>
                          <a:cs typeface="Calibri"/>
                          <a:sym typeface="Calibri"/>
                        </a:rPr>
                        <a:t>-0,1%</a:t>
                      </a:r>
                      <a:endParaRPr/>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tc>
                  <a:txBody>
                    <a:bodyPr/>
                    <a:lstStyle/>
                    <a:p>
                      <a:pPr marL="0" marR="0" lvl="0" indent="0" algn="ctr" rtl="0">
                        <a:spcBef>
                          <a:spcPts val="0"/>
                        </a:spcBef>
                        <a:spcAft>
                          <a:spcPts val="0"/>
                        </a:spcAft>
                        <a:buClr>
                          <a:srgbClr val="404040"/>
                        </a:buClr>
                        <a:buSzPts val="1200"/>
                        <a:buFont typeface="Calibri"/>
                        <a:buNone/>
                      </a:pPr>
                      <a:r>
                        <a:rPr lang="pt-BR" sz="1200" b="0" i="0" u="none" strike="noStrike" cap="none" dirty="0">
                          <a:solidFill>
                            <a:srgbClr val="404040"/>
                          </a:solidFill>
                          <a:latin typeface="Calibri"/>
                          <a:ea typeface="Calibri"/>
                          <a:cs typeface="Calibri"/>
                          <a:sym typeface="Calibri"/>
                        </a:rPr>
                        <a:t>0,4%</a:t>
                      </a:r>
                      <a:endParaRPr dirty="0"/>
                    </a:p>
                  </a:txBody>
                  <a:tcPr marL="7625" marR="7625" marT="76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F9F9F9"/>
                    </a:solidFill>
                  </a:tcPr>
                </a:tc>
                <a:extLst>
                  <a:ext uri="{0D108BD9-81ED-4DB2-BD59-A6C34878D82A}">
                    <a16:rowId xmlns:a16="http://schemas.microsoft.com/office/drawing/2014/main" val="99952164"/>
                  </a:ext>
                </a:extLst>
              </a:tr>
            </a:tbl>
          </a:graphicData>
        </a:graphic>
      </p:graphicFrame>
    </p:spTree>
    <p:extLst>
      <p:ext uri="{BB962C8B-B14F-4D97-AF65-F5344CB8AC3E}">
        <p14:creationId xmlns:p14="http://schemas.microsoft.com/office/powerpoint/2010/main" val="2554903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5"/>
          <p:cNvSpPr txBox="1"/>
          <p:nvPr/>
        </p:nvSpPr>
        <p:spPr>
          <a:xfrm>
            <a:off x="6240017" y="990832"/>
            <a:ext cx="987730" cy="317177"/>
          </a:xfrm>
          <a:prstGeom prst="rect">
            <a:avLst/>
          </a:prstGeom>
          <a:solidFill>
            <a:schemeClr val="bg1">
              <a:lumMod val="95000"/>
            </a:schemeClr>
          </a:solidFill>
          <a:ln>
            <a:noFill/>
          </a:ln>
        </p:spPr>
        <p:txBody>
          <a:bodyPr spcFirstLastPara="1" wrap="square" lIns="100750" tIns="50375" rIns="100750" bIns="50375" anchor="t" anchorCtr="0">
            <a:spAutoFit/>
          </a:bodyPr>
          <a:lstStyle/>
          <a:p>
            <a:pPr marL="0" marR="0" lvl="0" indent="0" algn="l" rtl="0">
              <a:spcBef>
                <a:spcPts val="0"/>
              </a:spcBef>
              <a:spcAft>
                <a:spcPts val="0"/>
              </a:spcAft>
              <a:buNone/>
            </a:pPr>
            <a:r>
              <a:rPr lang="pt-BR" sz="1400" b="1" dirty="0">
                <a:solidFill>
                  <a:srgbClr val="404040"/>
                </a:solidFill>
                <a:latin typeface="Calibri"/>
                <a:ea typeface="Calibri"/>
                <a:cs typeface="Calibri"/>
                <a:sym typeface="Calibri"/>
              </a:rPr>
              <a:t>Gênero </a:t>
            </a:r>
            <a:endParaRPr dirty="0"/>
          </a:p>
        </p:txBody>
      </p:sp>
      <p:cxnSp>
        <p:nvCxnSpPr>
          <p:cNvPr id="291" name="Google Shape;291;p15"/>
          <p:cNvCxnSpPr/>
          <p:nvPr/>
        </p:nvCxnSpPr>
        <p:spPr>
          <a:xfrm>
            <a:off x="6096000" y="1124745"/>
            <a:ext cx="0" cy="4992555"/>
          </a:xfrm>
          <a:prstGeom prst="straightConnector1">
            <a:avLst/>
          </a:prstGeom>
          <a:noFill/>
          <a:ln w="9525" cap="flat" cmpd="sng">
            <a:solidFill>
              <a:schemeClr val="bg1">
                <a:lumMod val="50000"/>
              </a:schemeClr>
            </a:solidFill>
            <a:prstDash val="solid"/>
            <a:miter lim="800000"/>
            <a:headEnd type="none" w="sm" len="sm"/>
            <a:tailEnd type="none" w="sm" len="sm"/>
          </a:ln>
        </p:spPr>
      </p:cxnSp>
      <p:sp>
        <p:nvSpPr>
          <p:cNvPr id="292" name="Google Shape;292;p15"/>
          <p:cNvSpPr txBox="1"/>
          <p:nvPr/>
        </p:nvSpPr>
        <p:spPr>
          <a:xfrm>
            <a:off x="-25846" y="6458387"/>
            <a:ext cx="2833350" cy="230780"/>
          </a:xfrm>
          <a:prstGeom prst="rect">
            <a:avLst/>
          </a:prstGeom>
          <a:noFill/>
          <a:ln>
            <a:noFill/>
          </a:ln>
        </p:spPr>
        <p:txBody>
          <a:bodyPr spcFirstLastPara="1" wrap="square" lIns="91375" tIns="45675" rIns="91375" bIns="45675" anchor="t" anchorCtr="0">
            <a:spAutoFit/>
          </a:bodyPr>
          <a:lstStyle/>
          <a:p>
            <a:pPr marL="0" marR="0" lvl="0" indent="0" algn="l" rtl="0">
              <a:spcBef>
                <a:spcPts val="0"/>
              </a:spcBef>
              <a:spcAft>
                <a:spcPts val="0"/>
              </a:spcAft>
              <a:buNone/>
            </a:pPr>
            <a:r>
              <a:rPr lang="pt-BR" sz="900">
                <a:solidFill>
                  <a:srgbClr val="404040"/>
                </a:solidFill>
                <a:latin typeface="Calibri"/>
                <a:ea typeface="Calibri"/>
                <a:cs typeface="Calibri"/>
                <a:sym typeface="Calibri"/>
              </a:rPr>
              <a:t>Nota: Resultados apresentados em percentual (%).</a:t>
            </a:r>
            <a:endParaRPr/>
          </a:p>
        </p:txBody>
      </p:sp>
      <p:sp>
        <p:nvSpPr>
          <p:cNvPr id="293" name="Google Shape;293;p15"/>
          <p:cNvSpPr txBox="1"/>
          <p:nvPr/>
        </p:nvSpPr>
        <p:spPr>
          <a:xfrm>
            <a:off x="119335" y="980729"/>
            <a:ext cx="1409425" cy="317186"/>
          </a:xfrm>
          <a:prstGeom prst="rect">
            <a:avLst/>
          </a:prstGeom>
          <a:solidFill>
            <a:schemeClr val="bg1">
              <a:lumMod val="95000"/>
            </a:scheme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400" b="1" dirty="0">
                <a:solidFill>
                  <a:srgbClr val="404040"/>
                </a:solidFill>
                <a:latin typeface="Calibri"/>
                <a:ea typeface="Calibri"/>
                <a:cs typeface="Calibri"/>
                <a:sym typeface="Calibri"/>
              </a:rPr>
              <a:t>Faixa Etária</a:t>
            </a:r>
            <a:endParaRPr dirty="0"/>
          </a:p>
        </p:txBody>
      </p:sp>
      <p:sp>
        <p:nvSpPr>
          <p:cNvPr id="294" name="Google Shape;294;p15"/>
          <p:cNvSpPr/>
          <p:nvPr/>
        </p:nvSpPr>
        <p:spPr>
          <a:xfrm>
            <a:off x="7422753" y="5013177"/>
            <a:ext cx="3281759" cy="541249"/>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ctr" rtl="0">
              <a:spcBef>
                <a:spcPts val="0"/>
              </a:spcBef>
              <a:spcAft>
                <a:spcPts val="0"/>
              </a:spcAft>
              <a:buNone/>
            </a:pPr>
            <a:r>
              <a:rPr lang="pt-BR" sz="1600">
                <a:solidFill>
                  <a:srgbClr val="404040"/>
                </a:solidFill>
                <a:latin typeface="Calibri"/>
                <a:ea typeface="Calibri"/>
                <a:cs typeface="Calibri"/>
                <a:sym typeface="Calibri"/>
              </a:rPr>
              <a:t>Beneficiários com 18 anos ou mais</a:t>
            </a:r>
            <a:endParaRPr/>
          </a:p>
        </p:txBody>
      </p:sp>
      <p:grpSp>
        <p:nvGrpSpPr>
          <p:cNvPr id="295" name="Google Shape;295;p15"/>
          <p:cNvGrpSpPr/>
          <p:nvPr/>
        </p:nvGrpSpPr>
        <p:grpSpPr>
          <a:xfrm>
            <a:off x="7268690" y="980729"/>
            <a:ext cx="3589883" cy="4033838"/>
            <a:chOff x="0" y="0"/>
            <a:chExt cx="2237239" cy="2543175"/>
          </a:xfrm>
        </p:grpSpPr>
        <p:pic>
          <p:nvPicPr>
            <p:cNvPr id="296" name="Google Shape;296;p15" descr="Free vector graphic: Silhouette, Man, Women'S - Free Image ..."/>
            <p:cNvPicPr preferRelativeResize="0"/>
            <p:nvPr/>
          </p:nvPicPr>
          <p:blipFill rotWithShape="1">
            <a:blip r:embed="rId3">
              <a:alphaModFix/>
            </a:blip>
            <a:srcRect r="50076"/>
            <a:stretch/>
          </p:blipFill>
          <p:spPr>
            <a:xfrm>
              <a:off x="381001" y="161925"/>
              <a:ext cx="628649" cy="2257425"/>
            </a:xfrm>
            <a:prstGeom prst="rect">
              <a:avLst/>
            </a:prstGeom>
            <a:noFill/>
            <a:ln>
              <a:noFill/>
            </a:ln>
          </p:spPr>
        </p:pic>
        <p:pic>
          <p:nvPicPr>
            <p:cNvPr id="297" name="Google Shape;297;p15" descr="Free vector graphic: Silhouette, Man, Women'S - Free Image ..."/>
            <p:cNvPicPr preferRelativeResize="0"/>
            <p:nvPr/>
          </p:nvPicPr>
          <p:blipFill rotWithShape="1">
            <a:blip r:embed="rId4">
              <a:alphaModFix/>
            </a:blip>
            <a:srcRect l="50680"/>
            <a:stretch/>
          </p:blipFill>
          <p:spPr>
            <a:xfrm>
              <a:off x="1209675" y="190500"/>
              <a:ext cx="621046" cy="2257425"/>
            </a:xfrm>
            <a:prstGeom prst="rect">
              <a:avLst/>
            </a:prstGeom>
            <a:noFill/>
            <a:ln>
              <a:noFill/>
            </a:ln>
          </p:spPr>
        </p:pic>
        <p:graphicFrame>
          <p:nvGraphicFramePr>
            <p:cNvPr id="298" name="Google Shape;298;p15"/>
            <p:cNvGraphicFramePr/>
            <p:nvPr>
              <p:extLst>
                <p:ext uri="{D42A27DB-BD31-4B8C-83A1-F6EECF244321}">
                  <p14:modId xmlns:p14="http://schemas.microsoft.com/office/powerpoint/2010/main" val="633383810"/>
                </p:ext>
              </p:extLst>
            </p:nvPr>
          </p:nvGraphicFramePr>
          <p:xfrm>
            <a:off x="0" y="0"/>
            <a:ext cx="2237239" cy="2543175"/>
          </p:xfrm>
          <a:graphic>
            <a:graphicData uri="http://schemas.openxmlformats.org/drawingml/2006/chart">
              <c:chart xmlns:c="http://schemas.openxmlformats.org/drawingml/2006/chart" xmlns:r="http://schemas.openxmlformats.org/officeDocument/2006/relationships" r:id="rId5"/>
            </a:graphicData>
          </a:graphic>
        </p:graphicFrame>
      </p:grpSp>
      <p:graphicFrame>
        <p:nvGraphicFramePr>
          <p:cNvPr id="299" name="Google Shape;299;p15"/>
          <p:cNvGraphicFramePr/>
          <p:nvPr/>
        </p:nvGraphicFramePr>
        <p:xfrm>
          <a:off x="272046" y="1308018"/>
          <a:ext cx="5381625" cy="4067175"/>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7"/>
          <p:cNvSpPr txBox="1"/>
          <p:nvPr/>
        </p:nvSpPr>
        <p:spPr>
          <a:xfrm>
            <a:off x="0" y="880147"/>
            <a:ext cx="12192000" cy="532629"/>
          </a:xfrm>
          <a:prstGeom prst="rect">
            <a:avLst/>
          </a:prstGeom>
          <a:noFill/>
          <a:ln>
            <a:noFill/>
          </a:ln>
        </p:spPr>
        <p:txBody>
          <a:bodyPr spcFirstLastPara="1" wrap="square" lIns="100750" tIns="50375" rIns="100750" bIns="50375"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1 - Nos 12 últimos meses, com que frequência você conseguiu ter cuidados de saúde (por exemplo: consultas, exames ou tratamentos) por meio de seu plano de saúde quando necessitou?</a:t>
            </a:r>
            <a:endParaRPr/>
          </a:p>
        </p:txBody>
      </p:sp>
      <p:graphicFrame>
        <p:nvGraphicFramePr>
          <p:cNvPr id="329" name="Google Shape;329;p17"/>
          <p:cNvGraphicFramePr/>
          <p:nvPr/>
        </p:nvGraphicFramePr>
        <p:xfrm>
          <a:off x="47310" y="4611216"/>
          <a:ext cx="7046425" cy="762000"/>
        </p:xfrm>
        <a:graphic>
          <a:graphicData uri="http://schemas.openxmlformats.org/drawingml/2006/table">
            <a:tbl>
              <a:tblPr>
                <a:noFill/>
                <a:tableStyleId>{0609059D-DE75-4F71-AF5F-33A09864BCF8}</a:tableStyleId>
              </a:tblPr>
              <a:tblGrid>
                <a:gridCol w="7046425">
                  <a:extLst>
                    <a:ext uri="{9D8B030D-6E8A-4147-A177-3AD203B41FA5}">
                      <a16:colId xmlns:a16="http://schemas.microsoft.com/office/drawing/2014/main" val="20000"/>
                    </a:ext>
                  </a:extLst>
                </a:gridCol>
              </a:tblGrid>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591</a:t>
                      </a:r>
                      <a:r>
                        <a:rPr lang="pt-BR" sz="1000" b="0" i="0" u="none" strike="noStrike" cap="none">
                          <a:solidFill>
                            <a:srgbClr val="404040"/>
                          </a:solidFill>
                          <a:latin typeface="Calibri"/>
                          <a:ea typeface="Calibri"/>
                          <a:cs typeface="Calibri"/>
                          <a:sym typeface="Calibri"/>
                        </a:rPr>
                        <a:t> | Margem de Erro: </a:t>
                      </a:r>
                      <a:r>
                        <a:rPr lang="pt-BR" sz="1000" b="1" i="0" u="none" strike="noStrike" cap="none">
                          <a:solidFill>
                            <a:srgbClr val="404040"/>
                          </a:solidFill>
                          <a:latin typeface="Calibri"/>
                          <a:ea typeface="Calibri"/>
                          <a:cs typeface="Calibri"/>
                          <a:sym typeface="Calibri"/>
                        </a:rPr>
                        <a:t>3,36.</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procurei = Nos últimos 12 meses não procurei cuidados de saúde: </a:t>
                      </a:r>
                      <a:r>
                        <a:rPr lang="pt-BR" sz="1000" b="1" i="0" u="none" strike="noStrike" cap="none">
                          <a:solidFill>
                            <a:srgbClr val="404040"/>
                          </a:solidFill>
                          <a:latin typeface="Calibri"/>
                          <a:ea typeface="Calibri"/>
                          <a:cs typeface="Calibri"/>
                          <a:sym typeface="Calibri"/>
                        </a:rPr>
                        <a:t>17 entrevistados</a:t>
                      </a:r>
                      <a:r>
                        <a:rPr lang="pt-BR" sz="1000" b="0" i="0" u="none" strike="noStrike" cap="none">
                          <a:solidFill>
                            <a:srgbClr val="404040"/>
                          </a:solidFill>
                          <a:latin typeface="Calibri"/>
                          <a:ea typeface="Calibri"/>
                          <a:cs typeface="Calibri"/>
                          <a:sym typeface="Calibri"/>
                        </a:rPr>
                        <a:t> (não considerados para cálculo dos resultados).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 = Não sei/Não me lembro: </a:t>
                      </a:r>
                      <a:r>
                        <a:rPr lang="pt-BR" sz="1000" b="1" i="0" u="none" strike="noStrike" cap="none">
                          <a:solidFill>
                            <a:srgbClr val="404040"/>
                          </a:solidFill>
                          <a:latin typeface="Calibri"/>
                          <a:ea typeface="Calibri"/>
                          <a:cs typeface="Calibri"/>
                          <a:sym typeface="Calibri"/>
                        </a:rPr>
                        <a:t>5 entrevistados</a:t>
                      </a:r>
                      <a:r>
                        <a:rPr lang="pt-BR" sz="1000" b="0" i="0" u="none" strike="noStrike" cap="none">
                          <a:solidFill>
                            <a:srgbClr val="404040"/>
                          </a:solidFill>
                          <a:latin typeface="Calibri"/>
                          <a:ea typeface="Calibri"/>
                          <a:cs typeface="Calibri"/>
                          <a:sym typeface="Calibri"/>
                        </a:rPr>
                        <a:t> (não considerados para cálculo dos resultados).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190500">
                <a:tc>
                  <a:txBody>
                    <a:bodyPr/>
                    <a:lstStyle/>
                    <a:p>
                      <a:pPr marL="0" marR="0" lvl="0" indent="0" algn="l" rtl="0">
                        <a:spcBef>
                          <a:spcPts val="0"/>
                        </a:spcBef>
                        <a:spcAft>
                          <a:spcPts val="0"/>
                        </a:spcAft>
                        <a:buNone/>
                      </a:pPr>
                      <a:r>
                        <a:rPr lang="pt-BR" sz="900" b="0" i="0" u="none" strike="noStrike" cap="none" dirty="0">
                          <a:solidFill>
                            <a:srgbClr val="404040"/>
                          </a:solidFill>
                          <a:latin typeface="Calibri"/>
                          <a:ea typeface="Calibri"/>
                          <a:cs typeface="Calibri"/>
                          <a:sym typeface="Calibri"/>
                        </a:rPr>
                        <a:t>Nota¹: Resultados apresentados em percentual (%).</a:t>
                      </a:r>
                      <a:endParaRPr dirty="0"/>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330" name="Google Shape;330;p17"/>
          <p:cNvGraphicFramePr/>
          <p:nvPr/>
        </p:nvGraphicFramePr>
        <p:xfrm>
          <a:off x="99070" y="3573016"/>
          <a:ext cx="5420900" cy="803275"/>
        </p:xfrm>
        <a:graphic>
          <a:graphicData uri="http://schemas.openxmlformats.org/drawingml/2006/table">
            <a:tbl>
              <a:tblPr>
                <a:noFill/>
                <a:tableStyleId>{0609059D-DE75-4F71-AF5F-33A09864BCF8}</a:tableStyleId>
              </a:tblPr>
              <a:tblGrid>
                <a:gridCol w="1070800">
                  <a:extLst>
                    <a:ext uri="{9D8B030D-6E8A-4147-A177-3AD203B41FA5}">
                      <a16:colId xmlns:a16="http://schemas.microsoft.com/office/drawing/2014/main" val="20000"/>
                    </a:ext>
                  </a:extLst>
                </a:gridCol>
                <a:gridCol w="1070800">
                  <a:extLst>
                    <a:ext uri="{9D8B030D-6E8A-4147-A177-3AD203B41FA5}">
                      <a16:colId xmlns:a16="http://schemas.microsoft.com/office/drawing/2014/main" val="20001"/>
                    </a:ext>
                  </a:extLst>
                </a:gridCol>
                <a:gridCol w="1070800">
                  <a:extLst>
                    <a:ext uri="{9D8B030D-6E8A-4147-A177-3AD203B41FA5}">
                      <a16:colId xmlns:a16="http://schemas.microsoft.com/office/drawing/2014/main" val="20002"/>
                    </a:ext>
                  </a:extLst>
                </a:gridCol>
                <a:gridCol w="1070800">
                  <a:extLst>
                    <a:ext uri="{9D8B030D-6E8A-4147-A177-3AD203B41FA5}">
                      <a16:colId xmlns:a16="http://schemas.microsoft.com/office/drawing/2014/main" val="20003"/>
                    </a:ext>
                  </a:extLst>
                </a:gridCol>
                <a:gridCol w="568850">
                  <a:extLst>
                    <a:ext uri="{9D8B030D-6E8A-4147-A177-3AD203B41FA5}">
                      <a16:colId xmlns:a16="http://schemas.microsoft.com/office/drawing/2014/main" val="20004"/>
                    </a:ext>
                  </a:extLst>
                </a:gridCol>
                <a:gridCol w="568850">
                  <a:extLst>
                    <a:ext uri="{9D8B030D-6E8A-4147-A177-3AD203B41FA5}">
                      <a16:colId xmlns:a16="http://schemas.microsoft.com/office/drawing/2014/main" val="20005"/>
                    </a:ext>
                  </a:extLst>
                </a:gridCol>
              </a:tblGrid>
              <a:tr h="349450">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Nunca</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Às vezes</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Na maioria</a:t>
                      </a:r>
                      <a:endParaRPr/>
                    </a:p>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das vezes</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Sempre</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procurei</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a:t>
                      </a:r>
                      <a:endParaRPr/>
                    </a:p>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Sei</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231775">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0,5</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19,7</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24,3</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51,9</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2,8</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0,8</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222050">
                <a:tc gridSpan="6">
                  <a:txBody>
                    <a:bodyPr/>
                    <a:lstStyle/>
                    <a:p>
                      <a:pPr marL="0" marR="0" lvl="0" indent="0" algn="l" rtl="0">
                        <a:spcBef>
                          <a:spcPts val="0"/>
                        </a:spcBef>
                        <a:spcAft>
                          <a:spcPts val="0"/>
                        </a:spcAft>
                        <a:buNone/>
                      </a:pPr>
                      <a:r>
                        <a:rPr lang="pt-BR" sz="800" b="1" i="0" u="none" strike="noStrike" cap="none" dirty="0">
                          <a:solidFill>
                            <a:srgbClr val="A5A5A5"/>
                          </a:solidFill>
                          <a:latin typeface="Calibri"/>
                          <a:ea typeface="Calibri"/>
                          <a:cs typeface="Calibri"/>
                          <a:sym typeface="Calibri"/>
                        </a:rPr>
                        <a:t>FREQUÊNCIA</a:t>
                      </a:r>
                      <a:endParaRPr sz="1000" b="1" i="0" u="none" strike="noStrike" cap="none" dirty="0">
                        <a:solidFill>
                          <a:srgbClr val="A5A5A5"/>
                        </a:solidFill>
                        <a:latin typeface="Calibri"/>
                        <a:ea typeface="Calibri"/>
                        <a:cs typeface="Calibri"/>
                        <a:sym typeface="Calibri"/>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2"/>
                  </a:ext>
                </a:extLst>
              </a:tr>
            </a:tbl>
          </a:graphicData>
        </a:graphic>
      </p:graphicFrame>
      <p:grpSp>
        <p:nvGrpSpPr>
          <p:cNvPr id="331" name="Google Shape;331;p17"/>
          <p:cNvGrpSpPr/>
          <p:nvPr/>
        </p:nvGrpSpPr>
        <p:grpSpPr>
          <a:xfrm>
            <a:off x="47328" y="5528498"/>
            <a:ext cx="12097344" cy="1212870"/>
            <a:chOff x="0" y="5216659"/>
            <a:chExt cx="10708348" cy="1212870"/>
          </a:xfrm>
        </p:grpSpPr>
        <p:sp>
          <p:nvSpPr>
            <p:cNvPr id="332" name="Google Shape;332;p17"/>
            <p:cNvSpPr/>
            <p:nvPr/>
          </p:nvSpPr>
          <p:spPr>
            <a:xfrm>
              <a:off x="51819" y="5216659"/>
              <a:ext cx="10656529" cy="1212870"/>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p:txBody>
        </p:sp>
        <p:sp>
          <p:nvSpPr>
            <p:cNvPr id="333" name="Google Shape;333;p17"/>
            <p:cNvSpPr txBox="1"/>
            <p:nvPr/>
          </p:nvSpPr>
          <p:spPr>
            <a:xfrm>
              <a:off x="0" y="5229200"/>
              <a:ext cx="10656529" cy="101566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200">
                  <a:solidFill>
                    <a:srgbClr val="404040"/>
                  </a:solidFill>
                  <a:latin typeface="Calibri"/>
                  <a:ea typeface="Calibri"/>
                  <a:cs typeface="Calibri"/>
                  <a:sym typeface="Calibri"/>
                </a:rPr>
                <a:t>Dentre os beneficiários que tiveram cuidados de saúde e souberam responder, </a:t>
              </a:r>
              <a:r>
                <a:rPr lang="pt-BR" sz="1200" b="1">
                  <a:solidFill>
                    <a:srgbClr val="404040"/>
                  </a:solidFill>
                  <a:latin typeface="Calibri"/>
                  <a:ea typeface="Calibri"/>
                  <a:cs typeface="Calibri"/>
                  <a:sym typeface="Calibri"/>
                </a:rPr>
                <a:t>79,0%</a:t>
              </a:r>
              <a:r>
                <a:rPr lang="pt-BR" sz="1200">
                  <a:solidFill>
                    <a:srgbClr val="404040"/>
                  </a:solidFill>
                  <a:latin typeface="Calibri"/>
                  <a:ea typeface="Calibri"/>
                  <a:cs typeface="Calibri"/>
                  <a:sym typeface="Calibri"/>
                </a:rPr>
                <a:t> conseguiram ter cuidados de saúde </a:t>
              </a:r>
              <a:r>
                <a:rPr lang="pt-BR" sz="1200" b="1">
                  <a:solidFill>
                    <a:srgbClr val="404040"/>
                  </a:solidFill>
                  <a:latin typeface="Calibri"/>
                  <a:ea typeface="Calibri"/>
                  <a:cs typeface="Calibri"/>
                  <a:sym typeface="Calibri"/>
                </a:rPr>
                <a:t>Sempre</a:t>
              </a:r>
              <a:r>
                <a:rPr lang="pt-BR" sz="1200">
                  <a:solidFill>
                    <a:srgbClr val="404040"/>
                  </a:solidFill>
                  <a:latin typeface="Calibri"/>
                  <a:ea typeface="Calibri"/>
                  <a:cs typeface="Calibri"/>
                  <a:sym typeface="Calibri"/>
                </a:rPr>
                <a:t> ou </a:t>
              </a:r>
              <a:r>
                <a:rPr lang="pt-BR" sz="1200" b="1">
                  <a:solidFill>
                    <a:srgbClr val="404040"/>
                  </a:solidFill>
                  <a:latin typeface="Calibri"/>
                  <a:ea typeface="Calibri"/>
                  <a:cs typeface="Calibri"/>
                  <a:sym typeface="Calibri"/>
                </a:rPr>
                <a:t>Na maioria das vezes</a:t>
              </a:r>
              <a:r>
                <a:rPr lang="pt-BR" sz="1200">
                  <a:solidFill>
                    <a:srgbClr val="404040"/>
                  </a:solidFill>
                  <a:latin typeface="Calibri"/>
                  <a:ea typeface="Calibri"/>
                  <a:cs typeface="Calibri"/>
                  <a:sym typeface="Calibri"/>
                </a:rPr>
                <a:t>, classificando o atributo em patamar de </a:t>
              </a:r>
              <a:r>
                <a:rPr lang="pt-BR" sz="1200" b="1">
                  <a:solidFill>
                    <a:srgbClr val="404040"/>
                  </a:solidFill>
                  <a:latin typeface="Calibri"/>
                  <a:ea typeface="Calibri"/>
                  <a:cs typeface="Calibri"/>
                  <a:sym typeface="Calibri"/>
                </a:rPr>
                <a:t>Não Conformidade</a:t>
              </a:r>
              <a:r>
                <a:rPr lang="pt-BR" sz="1200">
                  <a:solidFill>
                    <a:srgbClr val="404040"/>
                  </a:solidFill>
                  <a:latin typeface="Calibri"/>
                  <a:ea typeface="Calibri"/>
                  <a:cs typeface="Calibri"/>
                  <a:sym typeface="Calibri"/>
                </a:rPr>
                <a:t>. Destaque positivo para a opção </a:t>
              </a:r>
              <a:r>
                <a:rPr lang="pt-BR" sz="1200" b="1">
                  <a:solidFill>
                    <a:srgbClr val="404040"/>
                  </a:solidFill>
                  <a:latin typeface="Calibri"/>
                  <a:ea typeface="Calibri"/>
                  <a:cs typeface="Calibri"/>
                  <a:sym typeface="Calibri"/>
                </a:rPr>
                <a:t>Nunca</a:t>
              </a:r>
              <a:r>
                <a:rPr lang="pt-BR" sz="1200">
                  <a:solidFill>
                    <a:srgbClr val="404040"/>
                  </a:solidFill>
                  <a:latin typeface="Calibri"/>
                  <a:ea typeface="Calibri"/>
                  <a:cs typeface="Calibri"/>
                  <a:sym typeface="Calibri"/>
                </a:rPr>
                <a:t> que obteve apenas </a:t>
              </a:r>
              <a:r>
                <a:rPr lang="pt-BR" sz="1200" b="1">
                  <a:solidFill>
                    <a:srgbClr val="404040"/>
                  </a:solidFill>
                  <a:latin typeface="Calibri"/>
                  <a:ea typeface="Calibri"/>
                  <a:cs typeface="Calibri"/>
                  <a:sym typeface="Calibri"/>
                </a:rPr>
                <a:t>0,5%</a:t>
              </a:r>
              <a:r>
                <a:rPr lang="pt-BR" sz="1200">
                  <a:solidFill>
                    <a:srgbClr val="404040"/>
                  </a:solidFill>
                  <a:latin typeface="Calibri"/>
                  <a:ea typeface="Calibri"/>
                  <a:cs typeface="Calibri"/>
                  <a:sym typeface="Calibri"/>
                </a:rPr>
                <a:t> de menções. </a:t>
              </a:r>
              <a:endParaRPr/>
            </a:p>
            <a:p>
              <a:pPr marL="0" marR="0" lvl="0" indent="0" algn="just" rtl="0">
                <a:spcBef>
                  <a:spcPts val="0"/>
                </a:spcBef>
                <a:spcAft>
                  <a:spcPts val="0"/>
                </a:spcAft>
                <a:buNone/>
              </a:pPr>
              <a:r>
                <a:rPr lang="pt-BR" sz="1200">
                  <a:solidFill>
                    <a:srgbClr val="3F3F3F"/>
                  </a:solidFill>
                  <a:latin typeface="Calibri"/>
                  <a:ea typeface="Calibri"/>
                  <a:cs typeface="Calibri"/>
                  <a:sym typeface="Calibri"/>
                </a:rPr>
                <a:t>Analisando os perfis, a variação entre os gêneros é pequena ficando dentro da margem de erro, logo não é possível dizer que há um gênero com melhor resultado que outro.</a:t>
              </a:r>
              <a:r>
                <a:rPr lang="pt-BR" sz="1200">
                  <a:solidFill>
                    <a:srgbClr val="404040"/>
                  </a:solidFill>
                  <a:latin typeface="Calibri"/>
                  <a:ea typeface="Calibri"/>
                  <a:cs typeface="Calibri"/>
                  <a:sym typeface="Calibri"/>
                </a:rPr>
                <a:t> Por faixa etária quem melhor avaliou foram os beneficiários com </a:t>
              </a:r>
              <a:r>
                <a:rPr lang="pt-BR" sz="1200" b="1">
                  <a:solidFill>
                    <a:srgbClr val="404040"/>
                  </a:solidFill>
                  <a:latin typeface="Calibri"/>
                  <a:ea typeface="Calibri"/>
                  <a:cs typeface="Calibri"/>
                  <a:sym typeface="Calibri"/>
                </a:rPr>
                <a:t>Mais de 65 anos</a:t>
              </a:r>
              <a:r>
                <a:rPr lang="pt-BR" sz="1200">
                  <a:solidFill>
                    <a:srgbClr val="404040"/>
                  </a:solidFill>
                  <a:latin typeface="Calibri"/>
                  <a:ea typeface="Calibri"/>
                  <a:cs typeface="Calibri"/>
                  <a:sym typeface="Calibri"/>
                </a:rPr>
                <a:t> chegando a </a:t>
              </a:r>
              <a:r>
                <a:rPr lang="pt-BR" sz="1200" b="1">
                  <a:solidFill>
                    <a:srgbClr val="404040"/>
                  </a:solidFill>
                  <a:latin typeface="Calibri"/>
                  <a:ea typeface="Calibri"/>
                  <a:cs typeface="Calibri"/>
                  <a:sym typeface="Calibri"/>
                </a:rPr>
                <a:t>88,1%</a:t>
              </a:r>
              <a:r>
                <a:rPr lang="pt-BR" sz="1200">
                  <a:solidFill>
                    <a:srgbClr val="404040"/>
                  </a:solidFill>
                  <a:latin typeface="Calibri"/>
                  <a:ea typeface="Calibri"/>
                  <a:cs typeface="Calibri"/>
                  <a:sym typeface="Calibri"/>
                </a:rPr>
                <a:t> das menções positivas, classificando o atributo em patamar de </a:t>
              </a:r>
              <a:r>
                <a:rPr lang="pt-BR" sz="1200" b="1">
                  <a:solidFill>
                    <a:srgbClr val="404040"/>
                  </a:solidFill>
                  <a:latin typeface="Calibri"/>
                  <a:ea typeface="Calibri"/>
                  <a:cs typeface="Calibri"/>
                  <a:sym typeface="Calibri"/>
                </a:rPr>
                <a:t>Conformidade</a:t>
              </a:r>
              <a:r>
                <a:rPr lang="pt-BR" sz="1200">
                  <a:solidFill>
                    <a:srgbClr val="404040"/>
                  </a:solidFill>
                  <a:latin typeface="Calibri"/>
                  <a:ea typeface="Calibri"/>
                  <a:cs typeface="Calibri"/>
                  <a:sym typeface="Calibri"/>
                </a:rPr>
                <a:t>. Já os beneficiários </a:t>
              </a:r>
              <a:r>
                <a:rPr lang="pt-BR" sz="1200" b="1">
                  <a:solidFill>
                    <a:srgbClr val="404040"/>
                  </a:solidFill>
                  <a:latin typeface="Calibri"/>
                  <a:ea typeface="Calibri"/>
                  <a:cs typeface="Calibri"/>
                  <a:sym typeface="Calibri"/>
                </a:rPr>
                <a:t>De 18 a 25 anos </a:t>
              </a:r>
              <a:r>
                <a:rPr lang="pt-BR" sz="1200">
                  <a:solidFill>
                    <a:srgbClr val="404040"/>
                  </a:solidFill>
                  <a:latin typeface="Calibri"/>
                  <a:ea typeface="Calibri"/>
                  <a:cs typeface="Calibri"/>
                  <a:sym typeface="Calibri"/>
                </a:rPr>
                <a:t>são os que menos conseguiram ter cuidados quando necessitaram com </a:t>
              </a:r>
              <a:r>
                <a:rPr lang="pt-BR" sz="1200" b="1">
                  <a:solidFill>
                    <a:srgbClr val="404040"/>
                  </a:solidFill>
                  <a:latin typeface="Calibri"/>
                  <a:ea typeface="Calibri"/>
                  <a:cs typeface="Calibri"/>
                  <a:sym typeface="Calibri"/>
                </a:rPr>
                <a:t>71,8% </a:t>
              </a:r>
              <a:r>
                <a:rPr lang="pt-BR" sz="1200">
                  <a:solidFill>
                    <a:srgbClr val="404040"/>
                  </a:solidFill>
                  <a:latin typeface="Calibri"/>
                  <a:ea typeface="Calibri"/>
                  <a:cs typeface="Calibri"/>
                  <a:sym typeface="Calibri"/>
                </a:rPr>
                <a:t>em patamar de </a:t>
              </a:r>
              <a:r>
                <a:rPr lang="pt-BR" sz="1200" b="1">
                  <a:solidFill>
                    <a:srgbClr val="404040"/>
                  </a:solidFill>
                  <a:latin typeface="Calibri"/>
                  <a:ea typeface="Calibri"/>
                  <a:cs typeface="Calibri"/>
                  <a:sym typeface="Calibri"/>
                </a:rPr>
                <a:t>Não Conformidade</a:t>
              </a:r>
              <a:r>
                <a:rPr lang="pt-BR" sz="1200">
                  <a:solidFill>
                    <a:srgbClr val="404040"/>
                  </a:solidFill>
                  <a:latin typeface="Calibri"/>
                  <a:ea typeface="Calibri"/>
                  <a:cs typeface="Calibri"/>
                  <a:sym typeface="Calibri"/>
                </a:rPr>
                <a:t>.</a:t>
              </a:r>
              <a:endParaRPr/>
            </a:p>
          </p:txBody>
        </p:sp>
      </p:grpSp>
      <p:sp>
        <p:nvSpPr>
          <p:cNvPr id="334" name="Google Shape;334;p17"/>
          <p:cNvSpPr/>
          <p:nvPr/>
        </p:nvSpPr>
        <p:spPr>
          <a:xfrm>
            <a:off x="865432" y="1519714"/>
            <a:ext cx="900115" cy="572599"/>
          </a:xfrm>
          <a:prstGeom prst="roundRect">
            <a:avLst>
              <a:gd name="adj" fmla="val 16667"/>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404040"/>
                </a:solidFill>
                <a:latin typeface="Calibri"/>
                <a:ea typeface="Calibri"/>
                <a:cs typeface="Calibri"/>
                <a:sym typeface="Calibri"/>
              </a:rPr>
              <a:t>Negativo 21,0</a:t>
            </a:r>
            <a:endParaRPr sz="1600" b="1">
              <a:solidFill>
                <a:srgbClr val="404040"/>
              </a:solidFill>
              <a:latin typeface="Calibri"/>
              <a:ea typeface="Calibri"/>
              <a:cs typeface="Calibri"/>
              <a:sym typeface="Calibri"/>
            </a:endParaRPr>
          </a:p>
        </p:txBody>
      </p:sp>
      <p:sp>
        <p:nvSpPr>
          <p:cNvPr id="335" name="Google Shape;335;p17" descr="Fala com preenchimento sólido"/>
          <p:cNvSpPr/>
          <p:nvPr/>
        </p:nvSpPr>
        <p:spPr>
          <a:xfrm>
            <a:off x="11555190" y="5059527"/>
            <a:ext cx="638645" cy="638645"/>
          </a:xfrm>
          <a:prstGeom prst="rect">
            <a:avLst/>
          </a:prstGeom>
          <a:noFill/>
          <a:ln>
            <a:noFill/>
          </a:ln>
        </p:spPr>
        <p:txBody>
          <a:bodyPr/>
          <a:lstStyle/>
          <a:p>
            <a:endParaRPr lang="pt-BR"/>
          </a:p>
        </p:txBody>
      </p:sp>
      <p:sp>
        <p:nvSpPr>
          <p:cNvPr id="336" name="Google Shape;336;p17"/>
          <p:cNvSpPr/>
          <p:nvPr/>
        </p:nvSpPr>
        <p:spPr>
          <a:xfrm>
            <a:off x="2855640" y="1523505"/>
            <a:ext cx="828001" cy="572599"/>
          </a:xfrm>
          <a:prstGeom prst="roundRect">
            <a:avLst>
              <a:gd name="adj" fmla="val 16667"/>
            </a:avLst>
          </a:prstGeom>
          <a:solidFill>
            <a:srgbClr val="8296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FFFFFF"/>
                </a:solidFill>
                <a:latin typeface="Calibri"/>
                <a:ea typeface="Calibri"/>
                <a:cs typeface="Calibri"/>
                <a:sym typeface="Calibri"/>
              </a:rPr>
              <a:t>Positivo 79,0</a:t>
            </a:r>
            <a:endParaRPr sz="1400" b="1">
              <a:solidFill>
                <a:srgbClr val="FFFFFF"/>
              </a:solidFill>
              <a:latin typeface="Calibri"/>
              <a:ea typeface="Calibri"/>
              <a:cs typeface="Calibri"/>
              <a:sym typeface="Calibri"/>
            </a:endParaRPr>
          </a:p>
        </p:txBody>
      </p:sp>
      <p:graphicFrame>
        <p:nvGraphicFramePr>
          <p:cNvPr id="339" name="Google Shape;339;p17"/>
          <p:cNvGraphicFramePr/>
          <p:nvPr/>
        </p:nvGraphicFramePr>
        <p:xfrm>
          <a:off x="0" y="2092313"/>
          <a:ext cx="4522486" cy="18407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40" name="Google Shape;340;p17"/>
          <p:cNvGraphicFramePr/>
          <p:nvPr/>
        </p:nvGraphicFramePr>
        <p:xfrm>
          <a:off x="7283196" y="1416918"/>
          <a:ext cx="4789475" cy="3509050"/>
        </p:xfrm>
        <a:graphic>
          <a:graphicData uri="http://schemas.openxmlformats.org/drawingml/2006/table">
            <a:tbl>
              <a:tblPr>
                <a:noFill/>
                <a:tableStyleId>{0609059D-DE75-4F71-AF5F-33A09864BCF8}</a:tableStyleId>
              </a:tblPr>
              <a:tblGrid>
                <a:gridCol w="1189475">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tblGrid>
              <a:tr h="308800">
                <a:tc>
                  <a:txBody>
                    <a:bodyPr/>
                    <a:lstStyle/>
                    <a:p>
                      <a:pPr marL="0" marR="0" lvl="0" indent="0" algn="ctr" rtl="0">
                        <a:spcBef>
                          <a:spcPts val="0"/>
                        </a:spcBef>
                        <a:spcAft>
                          <a:spcPts val="0"/>
                        </a:spcAft>
                        <a:buNone/>
                      </a:pPr>
                      <a:endParaRPr sz="1200" b="1" i="0" u="none" strike="noStrike" cap="none">
                        <a:solidFill>
                          <a:srgbClr val="3F3F3F"/>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Nunca</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Às vezes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pt-BR" sz="1200" b="1" i="0" u="none" strike="noStrike" cap="none">
                          <a:solidFill>
                            <a:schemeClr val="lt1"/>
                          </a:solidFill>
                          <a:latin typeface="Calibri"/>
                          <a:ea typeface="Calibri"/>
                          <a:cs typeface="Calibri"/>
                          <a:sym typeface="Calibri"/>
                        </a:rPr>
                        <a:t>Na maioria</a:t>
                      </a:r>
                      <a:br>
                        <a:rPr lang="pt-BR" sz="1200" b="1" i="0" u="none" strike="noStrike" cap="none">
                          <a:solidFill>
                            <a:schemeClr val="lt1"/>
                          </a:solidFill>
                          <a:latin typeface="Calibri"/>
                          <a:ea typeface="Calibri"/>
                          <a:cs typeface="Calibri"/>
                          <a:sym typeface="Calibri"/>
                        </a:rPr>
                      </a:br>
                      <a:r>
                        <a:rPr lang="pt-BR" sz="1200" b="1" i="0" u="none" strike="noStrike" cap="none">
                          <a:solidFill>
                            <a:schemeClr val="lt1"/>
                          </a:solidFill>
                          <a:latin typeface="Calibri"/>
                          <a:ea typeface="Calibri"/>
                          <a:cs typeface="Calibri"/>
                          <a:sym typeface="Calibri"/>
                        </a:rPr>
                        <a:t> das vezes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296B0"/>
                    </a:solidFill>
                  </a:tcPr>
                </a:tc>
                <a:tc>
                  <a:txBody>
                    <a:bodyPr/>
                    <a:lstStyle/>
                    <a:p>
                      <a:pPr marL="0" marR="0" lvl="0" indent="0" algn="ctr" rtl="0">
                        <a:spcBef>
                          <a:spcPts val="0"/>
                        </a:spcBef>
                        <a:spcAft>
                          <a:spcPts val="0"/>
                        </a:spcAft>
                        <a:buNone/>
                      </a:pPr>
                      <a:r>
                        <a:rPr lang="pt-BR" sz="1200" b="1" i="0" u="none" strike="noStrike" cap="none">
                          <a:solidFill>
                            <a:schemeClr val="lt1"/>
                          </a:solidFill>
                          <a:latin typeface="Calibri"/>
                          <a:ea typeface="Calibri"/>
                          <a:cs typeface="Calibri"/>
                          <a:sym typeface="Calibri"/>
                        </a:rPr>
                        <a:t>Sempre</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296B0"/>
                    </a:solidFill>
                  </a:tcPr>
                </a:tc>
                <a:extLst>
                  <a:ext uri="{0D108BD9-81ED-4DB2-BD59-A6C34878D82A}">
                    <a16:rowId xmlns:a16="http://schemas.microsoft.com/office/drawing/2014/main" val="10000"/>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Feminino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19,8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50,8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 </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79,3</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2"/>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Masculino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20,2</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58,4</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78,6</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4"/>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endParaRPr sz="900" b="1" i="0" u="none" strike="noStrike" cap="none">
                        <a:solidFill>
                          <a:schemeClr val="lt1"/>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extLst>
                  <a:ext uri="{0D108BD9-81ED-4DB2-BD59-A6C34878D82A}">
                    <a16:rowId xmlns:a16="http://schemas.microsoft.com/office/drawing/2014/main" val="10005"/>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18 a 25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19,6</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52,2</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 </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71,8</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7"/>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26 a 35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30,4</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46,8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8"/>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 </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77,2</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9"/>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36 a 45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53,5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0"/>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76,4</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1"/>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46 a 55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27,0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50,8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2"/>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77,8</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3"/>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56 a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31,7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46,3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4"/>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78,0</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5"/>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Mais de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67,8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6"/>
                  </a:ext>
                </a:extLst>
              </a:tr>
              <a:tr h="158325">
                <a:tc>
                  <a:txBody>
                    <a:bodyPr/>
                    <a:lstStyle/>
                    <a:p>
                      <a:pPr marL="0" marR="0" lvl="0" indent="0" algn="ctr" rtl="0">
                        <a:spcBef>
                          <a:spcPts val="0"/>
                        </a:spcBef>
                        <a:spcAft>
                          <a:spcPts val="0"/>
                        </a:spcAft>
                        <a:buNone/>
                      </a:pPr>
                      <a:endParaRPr sz="12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dirty="0">
                          <a:solidFill>
                            <a:schemeClr val="lt1"/>
                          </a:solidFill>
                          <a:latin typeface="Calibri"/>
                          <a:ea typeface="Calibri"/>
                          <a:cs typeface="Calibri"/>
                          <a:sym typeface="Calibri"/>
                        </a:rPr>
                        <a:t>88,1</a:t>
                      </a:r>
                      <a:endParaRPr dirty="0"/>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7"/>
                  </a:ext>
                </a:extLst>
              </a:tr>
            </a:tbl>
          </a:graphicData>
        </a:graphic>
      </p:graphicFrame>
      <p:sp>
        <p:nvSpPr>
          <p:cNvPr id="341" name="Google Shape;341;p17"/>
          <p:cNvSpPr/>
          <p:nvPr/>
        </p:nvSpPr>
        <p:spPr>
          <a:xfrm>
            <a:off x="10286131" y="4725144"/>
            <a:ext cx="1800000" cy="180000"/>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42" name="Google Shape;342;p17"/>
          <p:cNvSpPr/>
          <p:nvPr/>
        </p:nvSpPr>
        <p:spPr>
          <a:xfrm>
            <a:off x="10272464" y="2908538"/>
            <a:ext cx="1800000" cy="180000"/>
          </a:xfrm>
          <a:prstGeom prst="rect">
            <a:avLst/>
          </a:prstGeom>
          <a:noFill/>
          <a:ln w="19050" cap="rnd" cmpd="sng">
            <a:solidFill>
              <a:srgbClr val="FF7979"/>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19"/>
          <p:cNvSpPr txBox="1"/>
          <p:nvPr/>
        </p:nvSpPr>
        <p:spPr>
          <a:xfrm>
            <a:off x="0" y="908721"/>
            <a:ext cx="12192000" cy="532629"/>
          </a:xfrm>
          <a:prstGeom prst="rect">
            <a:avLst/>
          </a:prstGeom>
          <a:noFill/>
          <a:ln>
            <a:noFill/>
          </a:ln>
        </p:spPr>
        <p:txBody>
          <a:bodyPr spcFirstLastPara="1" wrap="square" lIns="100750" tIns="50375" rIns="100750" bIns="50375"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2 - Nos últimos 12 meses, quando você necessitou de atenção imediata (por exemplo: caso de urgência ou emergência), com que frequência você foi atendido pelo seu plano de saúde assim que precisou?</a:t>
            </a:r>
            <a:endParaRPr/>
          </a:p>
        </p:txBody>
      </p:sp>
      <p:graphicFrame>
        <p:nvGraphicFramePr>
          <p:cNvPr id="361" name="Google Shape;361;p19"/>
          <p:cNvGraphicFramePr/>
          <p:nvPr/>
        </p:nvGraphicFramePr>
        <p:xfrm>
          <a:off x="31677" y="4725144"/>
          <a:ext cx="7576500" cy="762000"/>
        </p:xfrm>
        <a:graphic>
          <a:graphicData uri="http://schemas.openxmlformats.org/drawingml/2006/table">
            <a:tbl>
              <a:tblPr>
                <a:noFill/>
                <a:tableStyleId>{0609059D-DE75-4F71-AF5F-33A09864BCF8}</a:tableStyleId>
              </a:tblPr>
              <a:tblGrid>
                <a:gridCol w="7576500">
                  <a:extLst>
                    <a:ext uri="{9D8B030D-6E8A-4147-A177-3AD203B41FA5}">
                      <a16:colId xmlns:a16="http://schemas.microsoft.com/office/drawing/2014/main" val="20000"/>
                    </a:ext>
                  </a:extLst>
                </a:gridCol>
              </a:tblGrid>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463 </a:t>
                      </a:r>
                      <a:r>
                        <a:rPr lang="pt-BR" sz="1000" b="0" i="0" u="none" strike="noStrike" cap="none">
                          <a:solidFill>
                            <a:srgbClr val="404040"/>
                          </a:solidFill>
                          <a:latin typeface="Calibri"/>
                          <a:ea typeface="Calibri"/>
                          <a:cs typeface="Calibri"/>
                          <a:sym typeface="Calibri"/>
                        </a:rPr>
                        <a:t>| Margem de Erro: </a:t>
                      </a:r>
                      <a:r>
                        <a:rPr lang="pt-BR" sz="1000" b="1" i="0" u="none" strike="noStrike" cap="none">
                          <a:solidFill>
                            <a:srgbClr val="404040"/>
                          </a:solidFill>
                          <a:latin typeface="Calibri"/>
                          <a:ea typeface="Calibri"/>
                          <a:cs typeface="Calibri"/>
                          <a:sym typeface="Calibri"/>
                        </a:rPr>
                        <a:t>3,80.</a:t>
                      </a:r>
                      <a:endParaRPr sz="1000" b="0" i="0" u="none" strike="noStrike" cap="none">
                        <a:solidFill>
                          <a:srgbClr val="404040"/>
                        </a:solidFill>
                        <a:latin typeface="Calibri"/>
                        <a:ea typeface="Calibri"/>
                        <a:cs typeface="Calibri"/>
                        <a:sym typeface="Calibri"/>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necessitei = Nos últimos 12 meses não necessitei de atenção imediata: </a:t>
                      </a:r>
                      <a:r>
                        <a:rPr lang="pt-BR" sz="1000" b="1" i="0" u="none" strike="noStrike" cap="none">
                          <a:solidFill>
                            <a:srgbClr val="404040"/>
                          </a:solidFill>
                          <a:latin typeface="Calibri"/>
                          <a:ea typeface="Calibri"/>
                          <a:cs typeface="Calibri"/>
                          <a:sym typeface="Calibri"/>
                        </a:rPr>
                        <a:t>141 entrevistados</a:t>
                      </a:r>
                      <a:r>
                        <a:rPr lang="pt-BR" sz="1000" b="0" i="0" u="none" strike="noStrike" cap="none">
                          <a:solidFill>
                            <a:srgbClr val="404040"/>
                          </a:solidFill>
                          <a:latin typeface="Calibri"/>
                          <a:ea typeface="Calibri"/>
                          <a:cs typeface="Calibri"/>
                          <a:sym typeface="Calibri"/>
                        </a:rPr>
                        <a:t> (não considerados para cálculo dos resultados).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 = Não sei/Não me lembro: </a:t>
                      </a:r>
                      <a:r>
                        <a:rPr lang="pt-BR" sz="1000" b="1" i="0" u="none" strike="noStrike" cap="none">
                          <a:solidFill>
                            <a:srgbClr val="404040"/>
                          </a:solidFill>
                          <a:latin typeface="Calibri"/>
                          <a:ea typeface="Calibri"/>
                          <a:cs typeface="Calibri"/>
                          <a:sym typeface="Calibri"/>
                        </a:rPr>
                        <a:t>9 entrevistados</a:t>
                      </a:r>
                      <a:r>
                        <a:rPr lang="pt-BR" sz="1000" b="0" i="0" u="none" strike="noStrike" cap="none">
                          <a:solidFill>
                            <a:srgbClr val="404040"/>
                          </a:solidFill>
                          <a:latin typeface="Calibri"/>
                          <a:ea typeface="Calibri"/>
                          <a:cs typeface="Calibri"/>
                          <a:sym typeface="Calibri"/>
                        </a:rPr>
                        <a:t> (não considerados para cálculo dos resultados).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190500">
                <a:tc>
                  <a:txBody>
                    <a:bodyPr/>
                    <a:lstStyle/>
                    <a:p>
                      <a:pPr marL="0" marR="0" lvl="0" indent="0" algn="l" rtl="0">
                        <a:spcBef>
                          <a:spcPts val="0"/>
                        </a:spcBef>
                        <a:spcAft>
                          <a:spcPts val="0"/>
                        </a:spcAft>
                        <a:buNone/>
                      </a:pPr>
                      <a:r>
                        <a:rPr lang="pt-BR" sz="900" b="0" i="0" u="none" strike="noStrike" cap="none">
                          <a:solidFill>
                            <a:srgbClr val="404040"/>
                          </a:solidFill>
                          <a:latin typeface="Calibri"/>
                          <a:ea typeface="Calibri"/>
                          <a:cs typeface="Calibri"/>
                          <a:sym typeface="Calibri"/>
                        </a:rPr>
                        <a:t>Nota¹: Resultados apresentados em percentual (%).</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aphicFrame>
        <p:nvGraphicFramePr>
          <p:cNvPr id="362" name="Google Shape;362;p19"/>
          <p:cNvGraphicFramePr/>
          <p:nvPr/>
        </p:nvGraphicFramePr>
        <p:xfrm>
          <a:off x="119336" y="3717032"/>
          <a:ext cx="5420900" cy="803275"/>
        </p:xfrm>
        <a:graphic>
          <a:graphicData uri="http://schemas.openxmlformats.org/drawingml/2006/table">
            <a:tbl>
              <a:tblPr>
                <a:noFill/>
                <a:tableStyleId>{0609059D-DE75-4F71-AF5F-33A09864BCF8}</a:tableStyleId>
              </a:tblPr>
              <a:tblGrid>
                <a:gridCol w="1070800">
                  <a:extLst>
                    <a:ext uri="{9D8B030D-6E8A-4147-A177-3AD203B41FA5}">
                      <a16:colId xmlns:a16="http://schemas.microsoft.com/office/drawing/2014/main" val="20000"/>
                    </a:ext>
                  </a:extLst>
                </a:gridCol>
                <a:gridCol w="1070800">
                  <a:extLst>
                    <a:ext uri="{9D8B030D-6E8A-4147-A177-3AD203B41FA5}">
                      <a16:colId xmlns:a16="http://schemas.microsoft.com/office/drawing/2014/main" val="20001"/>
                    </a:ext>
                  </a:extLst>
                </a:gridCol>
                <a:gridCol w="1070800">
                  <a:extLst>
                    <a:ext uri="{9D8B030D-6E8A-4147-A177-3AD203B41FA5}">
                      <a16:colId xmlns:a16="http://schemas.microsoft.com/office/drawing/2014/main" val="20002"/>
                    </a:ext>
                  </a:extLst>
                </a:gridCol>
                <a:gridCol w="1070800">
                  <a:extLst>
                    <a:ext uri="{9D8B030D-6E8A-4147-A177-3AD203B41FA5}">
                      <a16:colId xmlns:a16="http://schemas.microsoft.com/office/drawing/2014/main" val="20003"/>
                    </a:ext>
                  </a:extLst>
                </a:gridCol>
                <a:gridCol w="568850">
                  <a:extLst>
                    <a:ext uri="{9D8B030D-6E8A-4147-A177-3AD203B41FA5}">
                      <a16:colId xmlns:a16="http://schemas.microsoft.com/office/drawing/2014/main" val="20004"/>
                    </a:ext>
                  </a:extLst>
                </a:gridCol>
                <a:gridCol w="568850">
                  <a:extLst>
                    <a:ext uri="{9D8B030D-6E8A-4147-A177-3AD203B41FA5}">
                      <a16:colId xmlns:a16="http://schemas.microsoft.com/office/drawing/2014/main" val="20005"/>
                    </a:ext>
                  </a:extLst>
                </a:gridCol>
              </a:tblGrid>
              <a:tr h="349450">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Nunca</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Às vezes</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Na maioria</a:t>
                      </a:r>
                      <a:endParaRPr/>
                    </a:p>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das vezes</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Sempre</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procurei</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a:t>
                      </a:r>
                      <a:endParaRPr/>
                    </a:p>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Sei</a:t>
                      </a:r>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231775">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5,2</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8,6</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13,2</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48,5</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23,0</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1,5</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222050">
                <a:tc gridSpan="6">
                  <a:txBody>
                    <a:bodyPr/>
                    <a:lstStyle/>
                    <a:p>
                      <a:pPr marL="0" marR="0" lvl="0" indent="0" algn="l" rtl="0">
                        <a:spcBef>
                          <a:spcPts val="0"/>
                        </a:spcBef>
                        <a:spcAft>
                          <a:spcPts val="0"/>
                        </a:spcAft>
                        <a:buNone/>
                      </a:pPr>
                      <a:r>
                        <a:rPr lang="pt-BR" sz="800" b="1" i="0" u="none" strike="noStrike" cap="none">
                          <a:solidFill>
                            <a:srgbClr val="A5A5A5"/>
                          </a:solidFill>
                          <a:latin typeface="Calibri"/>
                          <a:ea typeface="Calibri"/>
                          <a:cs typeface="Calibri"/>
                          <a:sym typeface="Calibri"/>
                        </a:rPr>
                        <a:t>FREQUÊNCIA</a:t>
                      </a:r>
                      <a:endParaRPr sz="1000" b="1" i="0" u="none" strike="noStrike" cap="none">
                        <a:solidFill>
                          <a:srgbClr val="A5A5A5"/>
                        </a:solidFill>
                        <a:latin typeface="Calibri"/>
                        <a:ea typeface="Calibri"/>
                        <a:cs typeface="Calibri"/>
                        <a:sym typeface="Calibri"/>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2"/>
                  </a:ext>
                </a:extLst>
              </a:tr>
            </a:tbl>
          </a:graphicData>
        </a:graphic>
      </p:graphicFrame>
      <p:graphicFrame>
        <p:nvGraphicFramePr>
          <p:cNvPr id="363" name="Google Shape;363;p19"/>
          <p:cNvGraphicFramePr/>
          <p:nvPr/>
        </p:nvGraphicFramePr>
        <p:xfrm>
          <a:off x="7283196" y="1416918"/>
          <a:ext cx="4789475" cy="3509050"/>
        </p:xfrm>
        <a:graphic>
          <a:graphicData uri="http://schemas.openxmlformats.org/drawingml/2006/table">
            <a:tbl>
              <a:tblPr>
                <a:noFill/>
                <a:tableStyleId>{0609059D-DE75-4F71-AF5F-33A09864BCF8}</a:tableStyleId>
              </a:tblPr>
              <a:tblGrid>
                <a:gridCol w="1189475">
                  <a:extLst>
                    <a:ext uri="{9D8B030D-6E8A-4147-A177-3AD203B41FA5}">
                      <a16:colId xmlns:a16="http://schemas.microsoft.com/office/drawing/2014/main" val="20000"/>
                    </a:ext>
                  </a:extLst>
                </a:gridCol>
                <a:gridCol w="900000">
                  <a:extLst>
                    <a:ext uri="{9D8B030D-6E8A-4147-A177-3AD203B41FA5}">
                      <a16:colId xmlns:a16="http://schemas.microsoft.com/office/drawing/2014/main" val="20001"/>
                    </a:ext>
                  </a:extLst>
                </a:gridCol>
                <a:gridCol w="900000">
                  <a:extLst>
                    <a:ext uri="{9D8B030D-6E8A-4147-A177-3AD203B41FA5}">
                      <a16:colId xmlns:a16="http://schemas.microsoft.com/office/drawing/2014/main" val="20002"/>
                    </a:ext>
                  </a:extLst>
                </a:gridCol>
                <a:gridCol w="900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tblGrid>
              <a:tr h="308800">
                <a:tc>
                  <a:txBody>
                    <a:bodyPr/>
                    <a:lstStyle/>
                    <a:p>
                      <a:pPr marL="0" marR="0" lvl="0" indent="0" algn="ctr" rtl="0">
                        <a:spcBef>
                          <a:spcPts val="0"/>
                        </a:spcBef>
                        <a:spcAft>
                          <a:spcPts val="0"/>
                        </a:spcAft>
                        <a:buNone/>
                      </a:pPr>
                      <a:endParaRPr sz="1200" b="1" i="0" u="none" strike="noStrike" cap="none">
                        <a:solidFill>
                          <a:srgbClr val="3F3F3F"/>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Nunca</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Às vezes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pt-BR" sz="1200" b="1" i="0" u="none" strike="noStrike" cap="none">
                          <a:solidFill>
                            <a:schemeClr val="lt1"/>
                          </a:solidFill>
                          <a:latin typeface="Calibri"/>
                          <a:ea typeface="Calibri"/>
                          <a:cs typeface="Calibri"/>
                          <a:sym typeface="Calibri"/>
                        </a:rPr>
                        <a:t>Na maioria</a:t>
                      </a:r>
                      <a:br>
                        <a:rPr lang="pt-BR" sz="1200" b="1" i="0" u="none" strike="noStrike" cap="none">
                          <a:solidFill>
                            <a:schemeClr val="lt1"/>
                          </a:solidFill>
                          <a:latin typeface="Calibri"/>
                          <a:ea typeface="Calibri"/>
                          <a:cs typeface="Calibri"/>
                          <a:sym typeface="Calibri"/>
                        </a:rPr>
                      </a:br>
                      <a:r>
                        <a:rPr lang="pt-BR" sz="1200" b="1" i="0" u="none" strike="noStrike" cap="none">
                          <a:solidFill>
                            <a:schemeClr val="lt1"/>
                          </a:solidFill>
                          <a:latin typeface="Calibri"/>
                          <a:ea typeface="Calibri"/>
                          <a:cs typeface="Calibri"/>
                          <a:sym typeface="Calibri"/>
                        </a:rPr>
                        <a:t> das vezes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296B0"/>
                    </a:solidFill>
                  </a:tcPr>
                </a:tc>
                <a:tc>
                  <a:txBody>
                    <a:bodyPr/>
                    <a:lstStyle/>
                    <a:p>
                      <a:pPr marL="0" marR="0" lvl="0" indent="0" algn="ctr" rtl="0">
                        <a:spcBef>
                          <a:spcPts val="0"/>
                        </a:spcBef>
                        <a:spcAft>
                          <a:spcPts val="0"/>
                        </a:spcAft>
                        <a:buNone/>
                      </a:pPr>
                      <a:r>
                        <a:rPr lang="pt-BR" sz="1200" b="1" i="0" u="none" strike="noStrike" cap="none">
                          <a:solidFill>
                            <a:schemeClr val="lt1"/>
                          </a:solidFill>
                          <a:latin typeface="Calibri"/>
                          <a:ea typeface="Calibri"/>
                          <a:cs typeface="Calibri"/>
                          <a:sym typeface="Calibri"/>
                        </a:rPr>
                        <a:t>Sempre</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296B0"/>
                    </a:solidFill>
                  </a:tcPr>
                </a:tc>
                <a:extLst>
                  <a:ext uri="{0D108BD9-81ED-4DB2-BD59-A6C34878D82A}">
                    <a16:rowId xmlns:a16="http://schemas.microsoft.com/office/drawing/2014/main" val="10000"/>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Feminino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64,7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 </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82,7</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2"/>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Masculino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16,7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63,3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80,0</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4"/>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endParaRPr sz="900" b="1" i="0" u="none" strike="noStrike" cap="none">
                        <a:solidFill>
                          <a:schemeClr val="lt1"/>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extLst>
                  <a:ext uri="{0D108BD9-81ED-4DB2-BD59-A6C34878D82A}">
                    <a16:rowId xmlns:a16="http://schemas.microsoft.com/office/drawing/2014/main" val="10005"/>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18 a 25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81,8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 </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90,9</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7"/>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26 a 35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60,0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8"/>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 </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81,5</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9"/>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36 a 45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59,5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0"/>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75,0</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1"/>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46 a 55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19,4</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67,3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2"/>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86,7</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3"/>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De 56 a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58,3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4"/>
                  </a:ext>
                </a:extLst>
              </a:tr>
              <a:tr h="158325">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76,6</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5"/>
                  </a:ext>
                </a:extLst>
              </a:tr>
              <a:tr h="158325">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Mais de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17,6</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67,0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6"/>
                  </a:ext>
                </a:extLst>
              </a:tr>
              <a:tr h="158325">
                <a:tc>
                  <a:txBody>
                    <a:bodyPr/>
                    <a:lstStyle/>
                    <a:p>
                      <a:pPr marL="0" marR="0" lvl="0" indent="0" algn="ctr" rtl="0">
                        <a:spcBef>
                          <a:spcPts val="0"/>
                        </a:spcBef>
                        <a:spcAft>
                          <a:spcPts val="0"/>
                        </a:spcAft>
                        <a:buNone/>
                      </a:pPr>
                      <a:endParaRPr sz="12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84,6</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7"/>
                  </a:ext>
                </a:extLst>
              </a:tr>
            </a:tbl>
          </a:graphicData>
        </a:graphic>
      </p:graphicFrame>
      <p:grpSp>
        <p:nvGrpSpPr>
          <p:cNvPr id="364" name="Google Shape;364;p19"/>
          <p:cNvGrpSpPr/>
          <p:nvPr/>
        </p:nvGrpSpPr>
        <p:grpSpPr>
          <a:xfrm>
            <a:off x="47328" y="5528498"/>
            <a:ext cx="12025336" cy="1212870"/>
            <a:chOff x="0" y="5216659"/>
            <a:chExt cx="10708348" cy="1212870"/>
          </a:xfrm>
        </p:grpSpPr>
        <p:sp>
          <p:nvSpPr>
            <p:cNvPr id="365" name="Google Shape;365;p19"/>
            <p:cNvSpPr/>
            <p:nvPr/>
          </p:nvSpPr>
          <p:spPr>
            <a:xfrm>
              <a:off x="51819" y="5216659"/>
              <a:ext cx="10656529" cy="1212870"/>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p:txBody>
        </p:sp>
        <p:sp>
          <p:nvSpPr>
            <p:cNvPr id="366" name="Google Shape;366;p19"/>
            <p:cNvSpPr txBox="1"/>
            <p:nvPr/>
          </p:nvSpPr>
          <p:spPr>
            <a:xfrm>
              <a:off x="0" y="5229200"/>
              <a:ext cx="10656529" cy="101566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200">
                  <a:solidFill>
                    <a:srgbClr val="404040"/>
                  </a:solidFill>
                  <a:latin typeface="Calibri"/>
                  <a:ea typeface="Calibri"/>
                  <a:cs typeface="Calibri"/>
                  <a:sym typeface="Calibri"/>
                </a:rPr>
                <a:t>Dentre os beneficiários que necessitaram de atenção imediata e souberam responder, </a:t>
              </a:r>
              <a:r>
                <a:rPr lang="pt-BR" sz="1200" b="1">
                  <a:solidFill>
                    <a:srgbClr val="404040"/>
                  </a:solidFill>
                  <a:latin typeface="Calibri"/>
                  <a:ea typeface="Calibri"/>
                  <a:cs typeface="Calibri"/>
                  <a:sym typeface="Calibri"/>
                </a:rPr>
                <a:t>81,6%</a:t>
              </a:r>
              <a:r>
                <a:rPr lang="pt-BR" sz="1200">
                  <a:solidFill>
                    <a:srgbClr val="404040"/>
                  </a:solidFill>
                  <a:latin typeface="Calibri"/>
                  <a:ea typeface="Calibri"/>
                  <a:cs typeface="Calibri"/>
                  <a:sym typeface="Calibri"/>
                </a:rPr>
                <a:t> conseguiram atendimento </a:t>
              </a:r>
              <a:r>
                <a:rPr lang="pt-BR" sz="1200" b="1">
                  <a:solidFill>
                    <a:srgbClr val="404040"/>
                  </a:solidFill>
                  <a:latin typeface="Calibri"/>
                  <a:ea typeface="Calibri"/>
                  <a:cs typeface="Calibri"/>
                  <a:sym typeface="Calibri"/>
                </a:rPr>
                <a:t>Sempre</a:t>
              </a:r>
              <a:r>
                <a:rPr lang="pt-BR" sz="1200">
                  <a:solidFill>
                    <a:srgbClr val="404040"/>
                  </a:solidFill>
                  <a:latin typeface="Calibri"/>
                  <a:ea typeface="Calibri"/>
                  <a:cs typeface="Calibri"/>
                  <a:sym typeface="Calibri"/>
                </a:rPr>
                <a:t> ou </a:t>
              </a:r>
              <a:r>
                <a:rPr lang="pt-BR" sz="1200" b="1">
                  <a:solidFill>
                    <a:srgbClr val="404040"/>
                  </a:solidFill>
                  <a:latin typeface="Calibri"/>
                  <a:ea typeface="Calibri"/>
                  <a:cs typeface="Calibri"/>
                  <a:sym typeface="Calibri"/>
                </a:rPr>
                <a:t>Na maioria das vezes</a:t>
              </a:r>
              <a:r>
                <a:rPr lang="pt-BR" sz="1200">
                  <a:solidFill>
                    <a:srgbClr val="404040"/>
                  </a:solidFill>
                  <a:latin typeface="Calibri"/>
                  <a:ea typeface="Calibri"/>
                  <a:cs typeface="Calibri"/>
                  <a:sym typeface="Calibri"/>
                </a:rPr>
                <a:t>, classificando o atributo em patamar de </a:t>
              </a:r>
              <a:r>
                <a:rPr lang="pt-BR" sz="1200" b="1">
                  <a:solidFill>
                    <a:srgbClr val="404040"/>
                  </a:solidFill>
                  <a:latin typeface="Calibri"/>
                  <a:ea typeface="Calibri"/>
                  <a:cs typeface="Calibri"/>
                  <a:sym typeface="Calibri"/>
                </a:rPr>
                <a:t>Conformidade</a:t>
              </a:r>
              <a:r>
                <a:rPr lang="pt-BR" sz="1200">
                  <a:solidFill>
                    <a:srgbClr val="404040"/>
                  </a:solidFill>
                  <a:latin typeface="Calibri"/>
                  <a:ea typeface="Calibri"/>
                  <a:cs typeface="Calibri"/>
                  <a:sym typeface="Calibri"/>
                </a:rPr>
                <a:t>. Ponto de atenção para a opção </a:t>
              </a:r>
              <a:r>
                <a:rPr lang="pt-BR" sz="1200" b="1">
                  <a:solidFill>
                    <a:srgbClr val="404040"/>
                  </a:solidFill>
                  <a:latin typeface="Calibri"/>
                  <a:ea typeface="Calibri"/>
                  <a:cs typeface="Calibri"/>
                  <a:sym typeface="Calibri"/>
                </a:rPr>
                <a:t>Nunca</a:t>
              </a:r>
              <a:r>
                <a:rPr lang="pt-BR" sz="1200">
                  <a:solidFill>
                    <a:srgbClr val="404040"/>
                  </a:solidFill>
                  <a:latin typeface="Calibri"/>
                  <a:ea typeface="Calibri"/>
                  <a:cs typeface="Calibri"/>
                  <a:sym typeface="Calibri"/>
                </a:rPr>
                <a:t> com </a:t>
              </a:r>
              <a:r>
                <a:rPr lang="pt-BR" sz="1200" b="1">
                  <a:solidFill>
                    <a:srgbClr val="404040"/>
                  </a:solidFill>
                  <a:latin typeface="Calibri"/>
                  <a:ea typeface="Calibri"/>
                  <a:cs typeface="Calibri"/>
                  <a:sym typeface="Calibri"/>
                </a:rPr>
                <a:t>6,9%</a:t>
              </a:r>
              <a:r>
                <a:rPr lang="pt-BR" sz="1200">
                  <a:solidFill>
                    <a:srgbClr val="404040"/>
                  </a:solidFill>
                  <a:latin typeface="Calibri"/>
                  <a:ea typeface="Calibri"/>
                  <a:cs typeface="Calibri"/>
                  <a:sym typeface="Calibri"/>
                </a:rPr>
                <a:t> de menções.</a:t>
              </a:r>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Analisando os perfis, a variação entre os gêneros é pequena ficando dentro da margem de erro, logo não é possível dizer que há um gênero com melhor resultado que outro.</a:t>
              </a:r>
              <a:r>
                <a:rPr lang="pt-BR" sz="1200" b="1">
                  <a:solidFill>
                    <a:srgbClr val="404040"/>
                  </a:solidFill>
                  <a:latin typeface="Calibri"/>
                  <a:ea typeface="Calibri"/>
                  <a:cs typeface="Calibri"/>
                  <a:sym typeface="Calibri"/>
                </a:rPr>
                <a:t> </a:t>
              </a:r>
              <a:r>
                <a:rPr lang="pt-BR" sz="1200">
                  <a:solidFill>
                    <a:srgbClr val="404040"/>
                  </a:solidFill>
                  <a:latin typeface="Calibri"/>
                  <a:ea typeface="Calibri"/>
                  <a:cs typeface="Calibri"/>
                  <a:sym typeface="Calibri"/>
                </a:rPr>
                <a:t>Por faixa etária quem melhor avaliou foram os beneficiários </a:t>
              </a:r>
              <a:r>
                <a:rPr lang="pt-BR" sz="1200" b="1">
                  <a:solidFill>
                    <a:srgbClr val="404040"/>
                  </a:solidFill>
                  <a:latin typeface="Calibri"/>
                  <a:ea typeface="Calibri"/>
                  <a:cs typeface="Calibri"/>
                  <a:sym typeface="Calibri"/>
                </a:rPr>
                <a:t>De 18 a 25 anos</a:t>
              </a:r>
              <a:r>
                <a:rPr lang="pt-BR" sz="1200">
                  <a:solidFill>
                    <a:srgbClr val="404040"/>
                  </a:solidFill>
                  <a:latin typeface="Calibri"/>
                  <a:ea typeface="Calibri"/>
                  <a:cs typeface="Calibri"/>
                  <a:sym typeface="Calibri"/>
                </a:rPr>
                <a:t>, com </a:t>
              </a:r>
              <a:r>
                <a:rPr lang="pt-BR" sz="1200" b="1">
                  <a:solidFill>
                    <a:srgbClr val="404040"/>
                  </a:solidFill>
                  <a:latin typeface="Calibri"/>
                  <a:ea typeface="Calibri"/>
                  <a:cs typeface="Calibri"/>
                  <a:sym typeface="Calibri"/>
                </a:rPr>
                <a:t>90,9%</a:t>
              </a:r>
              <a:r>
                <a:rPr lang="pt-BR" sz="1200">
                  <a:solidFill>
                    <a:srgbClr val="404040"/>
                  </a:solidFill>
                  <a:latin typeface="Calibri"/>
                  <a:ea typeface="Calibri"/>
                  <a:cs typeface="Calibri"/>
                  <a:sym typeface="Calibri"/>
                </a:rPr>
                <a:t> de menções positivas, classificando o atributo em patamar de </a:t>
              </a:r>
              <a:r>
                <a:rPr lang="pt-BR" sz="1200" b="1">
                  <a:solidFill>
                    <a:srgbClr val="404040"/>
                  </a:solidFill>
                  <a:latin typeface="Calibri"/>
                  <a:ea typeface="Calibri"/>
                  <a:cs typeface="Calibri"/>
                  <a:sym typeface="Calibri"/>
                </a:rPr>
                <a:t>Excelência</a:t>
              </a:r>
              <a:r>
                <a:rPr lang="pt-BR" sz="1200">
                  <a:solidFill>
                    <a:srgbClr val="404040"/>
                  </a:solidFill>
                  <a:latin typeface="Calibri"/>
                  <a:ea typeface="Calibri"/>
                  <a:cs typeface="Calibri"/>
                  <a:sym typeface="Calibri"/>
                </a:rPr>
                <a:t>. Já o público</a:t>
              </a:r>
              <a:r>
                <a:rPr lang="pt-BR" sz="1200" b="1">
                  <a:solidFill>
                    <a:srgbClr val="404040"/>
                  </a:solidFill>
                  <a:latin typeface="Calibri"/>
                  <a:ea typeface="Calibri"/>
                  <a:cs typeface="Calibri"/>
                  <a:sym typeface="Calibri"/>
                </a:rPr>
                <a:t> De 36 a 45 anos </a:t>
              </a:r>
              <a:r>
                <a:rPr lang="pt-BR" sz="1200">
                  <a:solidFill>
                    <a:srgbClr val="404040"/>
                  </a:solidFill>
                  <a:latin typeface="Calibri"/>
                  <a:ea typeface="Calibri"/>
                  <a:cs typeface="Calibri"/>
                  <a:sym typeface="Calibri"/>
                </a:rPr>
                <a:t>é o que menos conseguiu atenção imediata quando necessitou, com </a:t>
              </a:r>
              <a:r>
                <a:rPr lang="pt-BR" sz="1200" b="1">
                  <a:solidFill>
                    <a:srgbClr val="404040"/>
                  </a:solidFill>
                  <a:latin typeface="Calibri"/>
                  <a:ea typeface="Calibri"/>
                  <a:cs typeface="Calibri"/>
                  <a:sym typeface="Calibri"/>
                </a:rPr>
                <a:t>75,0%</a:t>
              </a:r>
              <a:r>
                <a:rPr lang="pt-BR" sz="1200">
                  <a:solidFill>
                    <a:srgbClr val="404040"/>
                  </a:solidFill>
                  <a:latin typeface="Calibri"/>
                  <a:ea typeface="Calibri"/>
                  <a:cs typeface="Calibri"/>
                  <a:sym typeface="Calibri"/>
                </a:rPr>
                <a:t>, atribuindo um patamar de</a:t>
              </a:r>
              <a:r>
                <a:rPr lang="pt-BR" sz="1200" b="1">
                  <a:solidFill>
                    <a:srgbClr val="404040"/>
                  </a:solidFill>
                  <a:latin typeface="Calibri"/>
                  <a:ea typeface="Calibri"/>
                  <a:cs typeface="Calibri"/>
                  <a:sym typeface="Calibri"/>
                </a:rPr>
                <a:t> Não Conformidade</a:t>
              </a:r>
              <a:r>
                <a:rPr lang="pt-BR" sz="1200">
                  <a:solidFill>
                    <a:srgbClr val="404040"/>
                  </a:solidFill>
                  <a:latin typeface="Calibri"/>
                  <a:ea typeface="Calibri"/>
                  <a:cs typeface="Calibri"/>
                  <a:sym typeface="Calibri"/>
                </a:rPr>
                <a:t>.</a:t>
              </a:r>
              <a:endParaRPr/>
            </a:p>
          </p:txBody>
        </p:sp>
      </p:grpSp>
      <p:sp>
        <p:nvSpPr>
          <p:cNvPr id="367" name="Google Shape;367;p19"/>
          <p:cNvSpPr/>
          <p:nvPr/>
        </p:nvSpPr>
        <p:spPr>
          <a:xfrm>
            <a:off x="10272464" y="2903247"/>
            <a:ext cx="1800000" cy="180000"/>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368" name="Google Shape;368;p19"/>
          <p:cNvSpPr/>
          <p:nvPr/>
        </p:nvSpPr>
        <p:spPr>
          <a:xfrm>
            <a:off x="969709" y="1590572"/>
            <a:ext cx="900115" cy="572599"/>
          </a:xfrm>
          <a:prstGeom prst="roundRect">
            <a:avLst>
              <a:gd name="adj" fmla="val 16667"/>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404040"/>
                </a:solidFill>
                <a:latin typeface="Calibri"/>
                <a:ea typeface="Calibri"/>
                <a:cs typeface="Calibri"/>
                <a:sym typeface="Calibri"/>
              </a:rPr>
              <a:t>Negativo 18,3</a:t>
            </a:r>
            <a:endParaRPr sz="1600" b="1">
              <a:solidFill>
                <a:srgbClr val="404040"/>
              </a:solidFill>
              <a:latin typeface="Calibri"/>
              <a:ea typeface="Calibri"/>
              <a:cs typeface="Calibri"/>
              <a:sym typeface="Calibri"/>
            </a:endParaRPr>
          </a:p>
        </p:txBody>
      </p:sp>
      <p:sp>
        <p:nvSpPr>
          <p:cNvPr id="369" name="Google Shape;369;p19" descr="Fala com preenchimento sólido"/>
          <p:cNvSpPr/>
          <p:nvPr/>
        </p:nvSpPr>
        <p:spPr>
          <a:xfrm>
            <a:off x="11507862" y="5094611"/>
            <a:ext cx="638645" cy="638645"/>
          </a:xfrm>
          <a:prstGeom prst="rect">
            <a:avLst/>
          </a:prstGeom>
          <a:noFill/>
          <a:ln>
            <a:noFill/>
          </a:ln>
        </p:spPr>
        <p:txBody>
          <a:bodyPr/>
          <a:lstStyle/>
          <a:p>
            <a:endParaRPr lang="pt-BR"/>
          </a:p>
        </p:txBody>
      </p:sp>
      <p:sp>
        <p:nvSpPr>
          <p:cNvPr id="370" name="Google Shape;370;p19"/>
          <p:cNvSpPr/>
          <p:nvPr/>
        </p:nvSpPr>
        <p:spPr>
          <a:xfrm>
            <a:off x="2855640" y="1594363"/>
            <a:ext cx="828001" cy="572599"/>
          </a:xfrm>
          <a:prstGeom prst="roundRect">
            <a:avLst>
              <a:gd name="adj" fmla="val 16667"/>
            </a:avLst>
          </a:prstGeom>
          <a:solidFill>
            <a:srgbClr val="8296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FFFFFF"/>
                </a:solidFill>
                <a:latin typeface="Calibri"/>
                <a:ea typeface="Calibri"/>
                <a:cs typeface="Calibri"/>
                <a:sym typeface="Calibri"/>
              </a:rPr>
              <a:t>Positivo 81,6</a:t>
            </a:r>
            <a:endParaRPr sz="1400" b="1">
              <a:solidFill>
                <a:srgbClr val="FFFFFF"/>
              </a:solidFill>
              <a:latin typeface="Calibri"/>
              <a:ea typeface="Calibri"/>
              <a:cs typeface="Calibri"/>
              <a:sym typeface="Calibri"/>
            </a:endParaRPr>
          </a:p>
        </p:txBody>
      </p:sp>
      <p:sp>
        <p:nvSpPr>
          <p:cNvPr id="371" name="Google Shape;371;p19"/>
          <p:cNvSpPr/>
          <p:nvPr/>
        </p:nvSpPr>
        <p:spPr>
          <a:xfrm>
            <a:off x="10272464" y="3618014"/>
            <a:ext cx="1800000" cy="180000"/>
          </a:xfrm>
          <a:prstGeom prst="rect">
            <a:avLst/>
          </a:prstGeom>
          <a:noFill/>
          <a:ln w="19050" cap="rnd" cmpd="sng">
            <a:solidFill>
              <a:srgbClr val="FF7979"/>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aphicFrame>
        <p:nvGraphicFramePr>
          <p:cNvPr id="374" name="Google Shape;374;p19"/>
          <p:cNvGraphicFramePr/>
          <p:nvPr/>
        </p:nvGraphicFramePr>
        <p:xfrm>
          <a:off x="0" y="2163171"/>
          <a:ext cx="4541785" cy="1913901"/>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21"/>
          <p:cNvSpPr txBox="1"/>
          <p:nvPr/>
        </p:nvSpPr>
        <p:spPr>
          <a:xfrm>
            <a:off x="0" y="908721"/>
            <a:ext cx="12192000" cy="748073"/>
          </a:xfrm>
          <a:prstGeom prst="rect">
            <a:avLst/>
          </a:prstGeom>
          <a:noFill/>
          <a:ln>
            <a:noFill/>
          </a:ln>
        </p:spPr>
        <p:txBody>
          <a:bodyPr spcFirstLastPara="1" wrap="square" lIns="100750" tIns="50375" rIns="100750" bIns="50375" anchor="t" anchorCtr="0">
            <a:spAutoFit/>
          </a:bodyPr>
          <a:lstStyle/>
          <a:p>
            <a:pPr marL="0" marR="0" lvl="0" indent="0" algn="just" rtl="0">
              <a:spcBef>
                <a:spcPts val="0"/>
              </a:spcBef>
              <a:spcAft>
                <a:spcPts val="0"/>
              </a:spcAft>
              <a:buNone/>
            </a:pPr>
            <a:r>
              <a:rPr lang="pt-BR" sz="1400" b="1">
                <a:solidFill>
                  <a:srgbClr val="202020"/>
                </a:solidFill>
                <a:latin typeface="Calibri"/>
                <a:ea typeface="Calibri"/>
                <a:cs typeface="Calibri"/>
                <a:sym typeface="Calibri"/>
              </a:rPr>
              <a:t>3 - Nos últimos 12 meses, você recebeu algum tipo de comunicação de seu plano de saúde (por exemplo: carta, e-mail, telefonema, etc.) convidando e/ou esclarecendo sobre a necessidade de realização de consultas ou exames preventivos, tais como: mamografia, preventivo de câncer, consulta preventiva com urologista, consulta preventiva com dentista, etc.?</a:t>
            </a:r>
            <a:endParaRPr/>
          </a:p>
        </p:txBody>
      </p:sp>
      <p:graphicFrame>
        <p:nvGraphicFramePr>
          <p:cNvPr id="393" name="Google Shape;393;p21"/>
          <p:cNvGraphicFramePr/>
          <p:nvPr/>
        </p:nvGraphicFramePr>
        <p:xfrm>
          <a:off x="47328" y="4801716"/>
          <a:ext cx="5976675" cy="571500"/>
        </p:xfrm>
        <a:graphic>
          <a:graphicData uri="http://schemas.openxmlformats.org/drawingml/2006/table">
            <a:tbl>
              <a:tblPr>
                <a:noFill/>
                <a:tableStyleId>{0609059D-DE75-4F71-AF5F-33A09864BCF8}</a:tableStyleId>
              </a:tblPr>
              <a:tblGrid>
                <a:gridCol w="5976675">
                  <a:extLst>
                    <a:ext uri="{9D8B030D-6E8A-4147-A177-3AD203B41FA5}">
                      <a16:colId xmlns:a16="http://schemas.microsoft.com/office/drawing/2014/main" val="20000"/>
                    </a:ext>
                  </a:extLst>
                </a:gridCol>
              </a:tblGrid>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559</a:t>
                      </a:r>
                      <a:r>
                        <a:rPr lang="pt-BR" sz="1000" b="0" i="0" u="none" strike="noStrike" cap="none">
                          <a:solidFill>
                            <a:srgbClr val="404040"/>
                          </a:solidFill>
                          <a:latin typeface="Calibri"/>
                          <a:ea typeface="Calibri"/>
                          <a:cs typeface="Calibri"/>
                          <a:sym typeface="Calibri"/>
                        </a:rPr>
                        <a:t> | Margem de Erro: </a:t>
                      </a:r>
                      <a:r>
                        <a:rPr lang="pt-BR" sz="1000" b="1" i="0" u="none" strike="noStrike" cap="none">
                          <a:solidFill>
                            <a:srgbClr val="404040"/>
                          </a:solidFill>
                          <a:latin typeface="Calibri"/>
                          <a:ea typeface="Calibri"/>
                          <a:cs typeface="Calibri"/>
                          <a:sym typeface="Calibri"/>
                        </a:rPr>
                        <a:t>3,46.</a:t>
                      </a:r>
                      <a:endParaRPr sz="1000" b="0" i="0" u="none" strike="noStrike" cap="none">
                        <a:solidFill>
                          <a:srgbClr val="404040"/>
                        </a:solidFill>
                        <a:latin typeface="Calibri"/>
                        <a:ea typeface="Calibri"/>
                        <a:cs typeface="Calibri"/>
                        <a:sym typeface="Calibri"/>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 = Não sei/Não me lembro: </a:t>
                      </a:r>
                      <a:r>
                        <a:rPr lang="pt-BR" sz="1000" b="1" i="0" u="none" strike="noStrike" cap="none">
                          <a:solidFill>
                            <a:srgbClr val="404040"/>
                          </a:solidFill>
                          <a:latin typeface="Calibri"/>
                          <a:ea typeface="Calibri"/>
                          <a:cs typeface="Calibri"/>
                          <a:sym typeface="Calibri"/>
                        </a:rPr>
                        <a:t>54 entrevistados.</a:t>
                      </a:r>
                      <a:r>
                        <a:rPr lang="pt-BR" sz="1000" b="0" i="0" u="none" strike="noStrike" cap="none">
                          <a:solidFill>
                            <a:srgbClr val="404040"/>
                          </a:solidFill>
                          <a:latin typeface="Calibri"/>
                          <a:ea typeface="Calibri"/>
                          <a:cs typeface="Calibri"/>
                          <a:sym typeface="Calibri"/>
                        </a:rPr>
                        <a:t> (não considerados para cálculo dos indicadores).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900" b="0" i="0" u="none" strike="noStrike" cap="none">
                          <a:solidFill>
                            <a:srgbClr val="404040"/>
                          </a:solidFill>
                          <a:latin typeface="Calibri"/>
                          <a:ea typeface="Calibri"/>
                          <a:cs typeface="Calibri"/>
                          <a:sym typeface="Calibri"/>
                        </a:rPr>
                        <a:t>Nota¹: Resultados apresentados em percentual (%).</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394" name="Google Shape;394;p21"/>
          <p:cNvGrpSpPr/>
          <p:nvPr/>
        </p:nvGrpSpPr>
        <p:grpSpPr>
          <a:xfrm>
            <a:off x="47328" y="5517232"/>
            <a:ext cx="12025336" cy="1212870"/>
            <a:chOff x="0" y="5216659"/>
            <a:chExt cx="10708348" cy="1212870"/>
          </a:xfrm>
        </p:grpSpPr>
        <p:sp>
          <p:nvSpPr>
            <p:cNvPr id="395" name="Google Shape;395;p21"/>
            <p:cNvSpPr/>
            <p:nvPr/>
          </p:nvSpPr>
          <p:spPr>
            <a:xfrm>
              <a:off x="51819" y="5216659"/>
              <a:ext cx="10656529" cy="1212870"/>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p:txBody>
        </p:sp>
        <p:sp>
          <p:nvSpPr>
            <p:cNvPr id="396" name="Google Shape;396;p21"/>
            <p:cNvSpPr txBox="1"/>
            <p:nvPr/>
          </p:nvSpPr>
          <p:spPr>
            <a:xfrm>
              <a:off x="0" y="5291569"/>
              <a:ext cx="10656529" cy="107721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200">
                  <a:solidFill>
                    <a:srgbClr val="3F3F3F"/>
                  </a:solidFill>
                  <a:latin typeface="Calibri"/>
                  <a:ea typeface="Calibri"/>
                  <a:cs typeface="Calibri"/>
                  <a:sym typeface="Calibri"/>
                </a:rPr>
                <a:t>Com relação à comunicação, dentre os beneficiários que souberam responder, </a:t>
              </a:r>
              <a:r>
                <a:rPr lang="pt-BR" sz="1200" b="1">
                  <a:solidFill>
                    <a:srgbClr val="3F3F3F"/>
                  </a:solidFill>
                  <a:latin typeface="Calibri"/>
                  <a:ea typeface="Calibri"/>
                  <a:cs typeface="Calibri"/>
                  <a:sym typeface="Calibri"/>
                </a:rPr>
                <a:t>15,0%</a:t>
              </a:r>
              <a:r>
                <a:rPr lang="pt-BR" sz="1200">
                  <a:solidFill>
                    <a:srgbClr val="3F3F3F"/>
                  </a:solidFill>
                  <a:latin typeface="Calibri"/>
                  <a:ea typeface="Calibri"/>
                  <a:cs typeface="Calibri"/>
                  <a:sym typeface="Calibri"/>
                </a:rPr>
                <a:t> disseram que receberam comunicação do plano de saúde, enquanto </a:t>
              </a:r>
              <a:r>
                <a:rPr lang="pt-BR" sz="1200" b="1">
                  <a:solidFill>
                    <a:srgbClr val="3F3F3F"/>
                  </a:solidFill>
                  <a:latin typeface="Calibri"/>
                  <a:ea typeface="Calibri"/>
                  <a:cs typeface="Calibri"/>
                  <a:sym typeface="Calibri"/>
                </a:rPr>
                <a:t>85,0%</a:t>
              </a:r>
              <a:r>
                <a:rPr lang="pt-BR" sz="1200">
                  <a:solidFill>
                    <a:srgbClr val="3F3F3F"/>
                  </a:solidFill>
                  <a:latin typeface="Calibri"/>
                  <a:ea typeface="Calibri"/>
                  <a:cs typeface="Calibri"/>
                  <a:sym typeface="Calibri"/>
                </a:rPr>
                <a:t> relatam não ter recebido comunicação, um índice elevado que cabe um </a:t>
              </a:r>
              <a:r>
                <a:rPr lang="pt-BR" sz="1200" b="1">
                  <a:solidFill>
                    <a:srgbClr val="3F3F3F"/>
                  </a:solidFill>
                  <a:latin typeface="Calibri"/>
                  <a:ea typeface="Calibri"/>
                  <a:cs typeface="Calibri"/>
                  <a:sym typeface="Calibri"/>
                </a:rPr>
                <a:t>ponto de atenção</a:t>
              </a:r>
              <a:r>
                <a:rPr lang="pt-BR" sz="1200">
                  <a:solidFill>
                    <a:srgbClr val="3F3F3F"/>
                  </a:solidFill>
                  <a:latin typeface="Calibri"/>
                  <a:ea typeface="Calibri"/>
                  <a:cs typeface="Calibri"/>
                  <a:sym typeface="Calibri"/>
                </a:rPr>
                <a:t>.</a:t>
              </a:r>
              <a:endParaRPr/>
            </a:p>
            <a:p>
              <a:pPr marL="0" marR="0" lvl="0" indent="0" algn="just" rtl="0">
                <a:spcBef>
                  <a:spcPts val="0"/>
                </a:spcBef>
                <a:spcAft>
                  <a:spcPts val="0"/>
                </a:spcAft>
                <a:buNone/>
              </a:pPr>
              <a:endParaRPr sz="400">
                <a:solidFill>
                  <a:srgbClr val="3F3F3F"/>
                </a:solidFill>
                <a:latin typeface="Calibri"/>
                <a:ea typeface="Calibri"/>
                <a:cs typeface="Calibri"/>
                <a:sym typeface="Calibri"/>
              </a:endParaRPr>
            </a:p>
            <a:p>
              <a:pPr marL="0" marR="0" lvl="0" indent="0" algn="just" rtl="0">
                <a:spcBef>
                  <a:spcPts val="0"/>
                </a:spcBef>
                <a:spcAft>
                  <a:spcPts val="0"/>
                </a:spcAft>
                <a:buNone/>
              </a:pPr>
              <a:r>
                <a:rPr lang="pt-BR" sz="1200">
                  <a:solidFill>
                    <a:srgbClr val="3F3F3F"/>
                  </a:solidFill>
                  <a:latin typeface="Calibri"/>
                  <a:ea typeface="Calibri"/>
                  <a:cs typeface="Calibri"/>
                  <a:sym typeface="Calibri"/>
                </a:rPr>
                <a:t>Analisando os perfis, a variação entre os gêneros é pequena ficando dentro da margem de erro, logo não é possível dizer que há um gênero com melhor resultado que outro. Por faixa etária</a:t>
              </a:r>
              <a:r>
                <a:rPr lang="pt-BR" sz="1200" b="1">
                  <a:solidFill>
                    <a:srgbClr val="3F3F3F"/>
                  </a:solidFill>
                  <a:latin typeface="Calibri"/>
                  <a:ea typeface="Calibri"/>
                  <a:cs typeface="Calibri"/>
                  <a:sym typeface="Calibri"/>
                </a:rPr>
                <a:t> </a:t>
              </a:r>
              <a:r>
                <a:rPr lang="pt-BR" sz="1200">
                  <a:solidFill>
                    <a:srgbClr val="3F3F3F"/>
                  </a:solidFill>
                  <a:latin typeface="Calibri"/>
                  <a:ea typeface="Calibri"/>
                  <a:cs typeface="Calibri"/>
                  <a:sym typeface="Calibri"/>
                </a:rPr>
                <a:t>os respondentes que mais receberam comunicação são os beneficiários com </a:t>
              </a:r>
              <a:r>
                <a:rPr lang="pt-BR" sz="1200" b="1">
                  <a:solidFill>
                    <a:srgbClr val="3F3F3F"/>
                  </a:solidFill>
                  <a:latin typeface="Calibri"/>
                  <a:ea typeface="Calibri"/>
                  <a:cs typeface="Calibri"/>
                  <a:sym typeface="Calibri"/>
                </a:rPr>
                <a:t>Mais de 65 anos</a:t>
              </a:r>
              <a:r>
                <a:rPr lang="pt-BR" sz="1200">
                  <a:solidFill>
                    <a:srgbClr val="3F3F3F"/>
                  </a:solidFill>
                  <a:latin typeface="Calibri"/>
                  <a:ea typeface="Calibri"/>
                  <a:cs typeface="Calibri"/>
                  <a:sym typeface="Calibri"/>
                </a:rPr>
                <a:t>, com </a:t>
              </a:r>
              <a:r>
                <a:rPr lang="pt-BR" sz="1200" b="1">
                  <a:solidFill>
                    <a:srgbClr val="3F3F3F"/>
                  </a:solidFill>
                  <a:latin typeface="Calibri"/>
                  <a:ea typeface="Calibri"/>
                  <a:cs typeface="Calibri"/>
                  <a:sym typeface="Calibri"/>
                </a:rPr>
                <a:t>22,9% </a:t>
              </a:r>
              <a:r>
                <a:rPr lang="pt-BR" sz="1200">
                  <a:solidFill>
                    <a:srgbClr val="3F3F3F"/>
                  </a:solidFill>
                  <a:latin typeface="Calibri"/>
                  <a:ea typeface="Calibri"/>
                  <a:cs typeface="Calibri"/>
                  <a:sym typeface="Calibri"/>
                </a:rPr>
                <a:t>para a menção positiva. O público com menor frequência de contato são beneficiários </a:t>
              </a:r>
              <a:r>
                <a:rPr lang="pt-BR" sz="1200" b="1">
                  <a:solidFill>
                    <a:srgbClr val="3F3F3F"/>
                  </a:solidFill>
                  <a:latin typeface="Calibri"/>
                  <a:ea typeface="Calibri"/>
                  <a:cs typeface="Calibri"/>
                  <a:sym typeface="Calibri"/>
                </a:rPr>
                <a:t>De 18 a 25 anos</a:t>
              </a:r>
              <a:r>
                <a:rPr lang="pt-BR" sz="1200">
                  <a:solidFill>
                    <a:srgbClr val="3F3F3F"/>
                  </a:solidFill>
                  <a:latin typeface="Calibri"/>
                  <a:ea typeface="Calibri"/>
                  <a:cs typeface="Calibri"/>
                  <a:sym typeface="Calibri"/>
                </a:rPr>
                <a:t>, dos respondentes </a:t>
              </a:r>
              <a:r>
                <a:rPr lang="pt-BR" sz="1200" b="1">
                  <a:solidFill>
                    <a:srgbClr val="3F3F3F"/>
                  </a:solidFill>
                  <a:latin typeface="Calibri"/>
                  <a:ea typeface="Calibri"/>
                  <a:cs typeface="Calibri"/>
                  <a:sym typeface="Calibri"/>
                </a:rPr>
                <a:t>93,2% </a:t>
              </a:r>
              <a:r>
                <a:rPr lang="pt-BR" sz="1200">
                  <a:solidFill>
                    <a:srgbClr val="3F3F3F"/>
                  </a:solidFill>
                  <a:latin typeface="Calibri"/>
                  <a:ea typeface="Calibri"/>
                  <a:cs typeface="Calibri"/>
                  <a:sym typeface="Calibri"/>
                </a:rPr>
                <a:t>não receberam algum tipo de comunicação do plano nos últimos 12 meses.</a:t>
              </a:r>
              <a:endParaRPr sz="1200" b="1">
                <a:solidFill>
                  <a:srgbClr val="3F3F3F"/>
                </a:solidFill>
                <a:latin typeface="Calibri"/>
                <a:ea typeface="Calibri"/>
                <a:cs typeface="Calibri"/>
                <a:sym typeface="Calibri"/>
              </a:endParaRPr>
            </a:p>
          </p:txBody>
        </p:sp>
      </p:grpSp>
      <p:sp>
        <p:nvSpPr>
          <p:cNvPr id="397" name="Google Shape;397;p21" descr="Fala com preenchimento sólido"/>
          <p:cNvSpPr/>
          <p:nvPr/>
        </p:nvSpPr>
        <p:spPr>
          <a:xfrm>
            <a:off x="11492211" y="5056796"/>
            <a:ext cx="638645" cy="638645"/>
          </a:xfrm>
          <a:prstGeom prst="rect">
            <a:avLst/>
          </a:prstGeom>
          <a:noFill/>
          <a:ln>
            <a:noFill/>
          </a:ln>
        </p:spPr>
        <p:txBody>
          <a:bodyPr/>
          <a:lstStyle/>
          <a:p>
            <a:endParaRPr lang="pt-BR"/>
          </a:p>
        </p:txBody>
      </p:sp>
      <p:graphicFrame>
        <p:nvGraphicFramePr>
          <p:cNvPr id="398" name="Google Shape;398;p21"/>
          <p:cNvGraphicFramePr/>
          <p:nvPr/>
        </p:nvGraphicFramePr>
        <p:xfrm>
          <a:off x="47328" y="3957010"/>
          <a:ext cx="2160000" cy="624100"/>
        </p:xfrm>
        <a:graphic>
          <a:graphicData uri="http://schemas.openxmlformats.org/drawingml/2006/table">
            <a:tbl>
              <a:tblPr>
                <a:noFill/>
                <a:tableStyleId>{0609059D-DE75-4F71-AF5F-33A09864BCF8}</a:tableStyleId>
              </a:tblPr>
              <a:tblGrid>
                <a:gridCol w="720000">
                  <a:extLst>
                    <a:ext uri="{9D8B030D-6E8A-4147-A177-3AD203B41FA5}">
                      <a16:colId xmlns:a16="http://schemas.microsoft.com/office/drawing/2014/main" val="20000"/>
                    </a:ext>
                  </a:extLst>
                </a:gridCol>
                <a:gridCol w="720000">
                  <a:extLst>
                    <a:ext uri="{9D8B030D-6E8A-4147-A177-3AD203B41FA5}">
                      <a16:colId xmlns:a16="http://schemas.microsoft.com/office/drawing/2014/main" val="20001"/>
                    </a:ext>
                  </a:extLst>
                </a:gridCol>
                <a:gridCol w="720000">
                  <a:extLst>
                    <a:ext uri="{9D8B030D-6E8A-4147-A177-3AD203B41FA5}">
                      <a16:colId xmlns:a16="http://schemas.microsoft.com/office/drawing/2014/main" val="20002"/>
                    </a:ext>
                  </a:extLst>
                </a:gridCol>
              </a:tblGrid>
              <a:tr h="180000">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Sim</a:t>
                      </a:r>
                      <a:endParaRPr/>
                    </a:p>
                  </a:txBody>
                  <a:tcPr marL="9525" marR="9525" marT="9525" marB="0" anchor="b">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a:t>
                      </a:r>
                      <a:endParaRPr/>
                    </a:p>
                  </a:txBody>
                  <a:tcPr marL="9525" marR="9525" marT="9525" marB="0" anchor="b">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sei</a:t>
                      </a:r>
                      <a:endParaRPr/>
                    </a:p>
                  </a:txBody>
                  <a:tcPr marL="9525" marR="9525" marT="9525" marB="0" anchor="b">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222050">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13,7</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77,5</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8,8</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222050">
                <a:tc gridSpan="3">
                  <a:txBody>
                    <a:bodyPr/>
                    <a:lstStyle/>
                    <a:p>
                      <a:pPr marL="0" marR="0" lvl="0" indent="0" algn="l" rtl="0">
                        <a:spcBef>
                          <a:spcPts val="0"/>
                        </a:spcBef>
                        <a:spcAft>
                          <a:spcPts val="0"/>
                        </a:spcAft>
                        <a:buNone/>
                      </a:pPr>
                      <a:r>
                        <a:rPr lang="pt-BR" sz="800" b="1" i="0" u="none" strike="noStrike" cap="none" dirty="0">
                          <a:solidFill>
                            <a:srgbClr val="A5A5A5"/>
                          </a:solidFill>
                          <a:latin typeface="Calibri"/>
                          <a:ea typeface="Calibri"/>
                          <a:cs typeface="Calibri"/>
                          <a:sym typeface="Calibri"/>
                        </a:rPr>
                        <a:t>FREQUÊNCIA</a:t>
                      </a:r>
                      <a:endParaRPr sz="1000" b="1" i="0" u="none" strike="noStrike" cap="none" dirty="0">
                        <a:solidFill>
                          <a:srgbClr val="A5A5A5"/>
                        </a:solidFill>
                        <a:latin typeface="Calibri"/>
                        <a:ea typeface="Calibri"/>
                        <a:cs typeface="Calibri"/>
                        <a:sym typeface="Calibri"/>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FFFFFF"/>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2"/>
                  </a:ext>
                </a:extLst>
              </a:tr>
            </a:tbl>
          </a:graphicData>
        </a:graphic>
      </p:graphicFrame>
      <p:graphicFrame>
        <p:nvGraphicFramePr>
          <p:cNvPr id="399" name="Google Shape;399;p21"/>
          <p:cNvGraphicFramePr/>
          <p:nvPr/>
        </p:nvGraphicFramePr>
        <p:xfrm>
          <a:off x="6960841" y="1916832"/>
          <a:ext cx="5104725" cy="2900400"/>
        </p:xfrm>
        <a:graphic>
          <a:graphicData uri="http://schemas.openxmlformats.org/drawingml/2006/table">
            <a:tbl>
              <a:tblPr>
                <a:noFill/>
                <a:tableStyleId>{0609059D-DE75-4F71-AF5F-33A09864BCF8}</a:tableStyleId>
              </a:tblPr>
              <a:tblGrid>
                <a:gridCol w="1701575">
                  <a:extLst>
                    <a:ext uri="{9D8B030D-6E8A-4147-A177-3AD203B41FA5}">
                      <a16:colId xmlns:a16="http://schemas.microsoft.com/office/drawing/2014/main" val="20000"/>
                    </a:ext>
                  </a:extLst>
                </a:gridCol>
                <a:gridCol w="1701575">
                  <a:extLst>
                    <a:ext uri="{9D8B030D-6E8A-4147-A177-3AD203B41FA5}">
                      <a16:colId xmlns:a16="http://schemas.microsoft.com/office/drawing/2014/main" val="20001"/>
                    </a:ext>
                  </a:extLst>
                </a:gridCol>
                <a:gridCol w="1701575">
                  <a:extLst>
                    <a:ext uri="{9D8B030D-6E8A-4147-A177-3AD203B41FA5}">
                      <a16:colId xmlns:a16="http://schemas.microsoft.com/office/drawing/2014/main" val="20002"/>
                    </a:ext>
                  </a:extLst>
                </a:gridCol>
              </a:tblGrid>
              <a:tr h="432000">
                <a:tc>
                  <a:txBody>
                    <a:bodyPr/>
                    <a:lstStyle/>
                    <a:p>
                      <a:pPr marL="0" marR="0" lvl="0" indent="0" algn="ctr" rtl="0">
                        <a:spcBef>
                          <a:spcPts val="0"/>
                        </a:spcBef>
                        <a:spcAft>
                          <a:spcPts val="0"/>
                        </a:spcAft>
                        <a:buNone/>
                      </a:pPr>
                      <a:r>
                        <a:rPr lang="pt-BR" sz="1200" b="1" i="0" u="none" strike="noStrike" cap="none">
                          <a:solidFill>
                            <a:srgbClr val="3F3F3F"/>
                          </a:solidFill>
                          <a:latin typeface="Calibri"/>
                          <a:ea typeface="Calibri"/>
                          <a:cs typeface="Calibri"/>
                          <a:sym typeface="Calibri"/>
                        </a:rPr>
                        <a:t>GÊNERO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200" b="1" i="0" u="none" strike="noStrike" cap="none">
                          <a:solidFill>
                            <a:srgbClr val="3F3F3F"/>
                          </a:solidFill>
                          <a:latin typeface="Calibri"/>
                          <a:ea typeface="Calibri"/>
                          <a:cs typeface="Calibri"/>
                          <a:sym typeface="Calibri"/>
                        </a:rPr>
                        <a:t>Não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pt-BR" sz="1200" b="1" i="0" u="none" strike="noStrike" cap="none">
                          <a:solidFill>
                            <a:schemeClr val="lt1"/>
                          </a:solidFill>
                          <a:latin typeface="Calibri"/>
                          <a:ea typeface="Calibri"/>
                          <a:cs typeface="Calibri"/>
                          <a:sym typeface="Calibri"/>
                        </a:rPr>
                        <a:t>Sim</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296B0"/>
                    </a:solidFill>
                  </a:tcPr>
                </a:tc>
                <a:extLst>
                  <a:ext uri="{0D108BD9-81ED-4DB2-BD59-A6C34878D82A}">
                    <a16:rowId xmlns:a16="http://schemas.microsoft.com/office/drawing/2014/main" val="10000"/>
                  </a:ext>
                </a:extLst>
              </a:tr>
              <a:tr h="209550">
                <a:tc>
                  <a:txBody>
                    <a:bodyPr/>
                    <a:lstStyle/>
                    <a:p>
                      <a:pPr marL="0" marR="0" lvl="0" indent="0" algn="ctr" rtl="0">
                        <a:spcBef>
                          <a:spcPts val="0"/>
                        </a:spcBef>
                        <a:spcAft>
                          <a:spcPts val="0"/>
                        </a:spcAft>
                        <a:buNone/>
                      </a:pPr>
                      <a:r>
                        <a:rPr lang="pt-BR" sz="1200" b="1" i="0" u="none" strike="noStrike" cap="none">
                          <a:solidFill>
                            <a:srgbClr val="3F3F3F"/>
                          </a:solidFill>
                          <a:latin typeface="Calibri"/>
                          <a:ea typeface="Calibri"/>
                          <a:cs typeface="Calibri"/>
                          <a:sym typeface="Calibri"/>
                        </a:rPr>
                        <a:t>Feminino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85,2</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209550">
                <a:tc>
                  <a:txBody>
                    <a:bodyPr/>
                    <a:lstStyle/>
                    <a:p>
                      <a:pPr marL="0" marR="0" lvl="0" indent="0" algn="ctr" rtl="0">
                        <a:spcBef>
                          <a:spcPts val="0"/>
                        </a:spcBef>
                        <a:spcAft>
                          <a:spcPts val="0"/>
                        </a:spcAft>
                        <a:buNone/>
                      </a:pPr>
                      <a:r>
                        <a:rPr lang="pt-BR" sz="1200" b="1" i="0" u="none" strike="noStrike" cap="none">
                          <a:solidFill>
                            <a:srgbClr val="3F3F3F"/>
                          </a:solidFill>
                          <a:latin typeface="Calibri"/>
                          <a:ea typeface="Calibri"/>
                          <a:cs typeface="Calibri"/>
                          <a:sym typeface="Calibri"/>
                        </a:rPr>
                        <a:t>Masculino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84,6</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15,4</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60000">
                <a:tc gridSpan="3">
                  <a:txBody>
                    <a:bodyPr/>
                    <a:lstStyle/>
                    <a:p>
                      <a:pPr marL="0" marR="0" lvl="0" indent="0" algn="ctr" rtl="0">
                        <a:spcBef>
                          <a:spcPts val="0"/>
                        </a:spcBef>
                        <a:spcAft>
                          <a:spcPts val="0"/>
                        </a:spcAft>
                        <a:buNone/>
                      </a:pPr>
                      <a:endParaRPr sz="1200" b="1" i="0" u="none" strike="noStrike" cap="none">
                        <a:solidFill>
                          <a:srgbClr val="3F3F3F"/>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3"/>
                  </a:ext>
                </a:extLst>
              </a:tr>
              <a:tr h="432000">
                <a:tc>
                  <a:txBody>
                    <a:bodyPr/>
                    <a:lstStyle/>
                    <a:p>
                      <a:pPr marL="0" marR="0" lvl="0" indent="0" algn="ctr" rtl="0">
                        <a:spcBef>
                          <a:spcPts val="0"/>
                        </a:spcBef>
                        <a:spcAft>
                          <a:spcPts val="0"/>
                        </a:spcAft>
                        <a:buNone/>
                      </a:pPr>
                      <a:r>
                        <a:rPr lang="pt-BR" sz="1200" b="1" i="0" u="none" strike="noStrike" cap="none">
                          <a:solidFill>
                            <a:srgbClr val="3F3F3F"/>
                          </a:solidFill>
                          <a:latin typeface="Calibri"/>
                          <a:ea typeface="Calibri"/>
                          <a:cs typeface="Calibri"/>
                          <a:sym typeface="Calibri"/>
                        </a:rPr>
                        <a:t>Faixa etária</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200" b="1" i="0" u="none" strike="noStrike" cap="none">
                          <a:solidFill>
                            <a:srgbClr val="3F3F3F"/>
                          </a:solidFill>
                          <a:latin typeface="Calibri"/>
                          <a:ea typeface="Calibri"/>
                          <a:cs typeface="Calibri"/>
                          <a:sym typeface="Calibri"/>
                        </a:rPr>
                        <a:t>Não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tc>
                  <a:txBody>
                    <a:bodyPr/>
                    <a:lstStyle/>
                    <a:p>
                      <a:pPr marL="0" marR="0" lvl="0" indent="0" algn="ctr" rtl="0">
                        <a:spcBef>
                          <a:spcPts val="0"/>
                        </a:spcBef>
                        <a:spcAft>
                          <a:spcPts val="0"/>
                        </a:spcAft>
                        <a:buNone/>
                      </a:pPr>
                      <a:r>
                        <a:rPr lang="pt-BR" sz="1200" b="1" i="0" u="none" strike="noStrike" cap="none">
                          <a:solidFill>
                            <a:schemeClr val="lt1"/>
                          </a:solidFill>
                          <a:latin typeface="Calibri"/>
                          <a:ea typeface="Calibri"/>
                          <a:cs typeface="Calibri"/>
                          <a:sym typeface="Calibri"/>
                        </a:rPr>
                        <a:t>Sim</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296B0"/>
                    </a:solidFill>
                  </a:tcPr>
                </a:tc>
                <a:extLst>
                  <a:ext uri="{0D108BD9-81ED-4DB2-BD59-A6C34878D82A}">
                    <a16:rowId xmlns:a16="http://schemas.microsoft.com/office/drawing/2014/main" val="10004"/>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18 a 25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93,2</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26 a 35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89,7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36 a 45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82,4</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17,6</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46 a 55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88,9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8"/>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56 a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84,8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15,2</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Mais de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77,1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dirty="0">
                          <a:solidFill>
                            <a:srgbClr val="404040"/>
                          </a:solidFill>
                          <a:latin typeface="Calibri"/>
                          <a:ea typeface="Calibri"/>
                          <a:cs typeface="Calibri"/>
                          <a:sym typeface="Calibri"/>
                        </a:rPr>
                        <a:t>22,9</a:t>
                      </a:r>
                      <a:endParaRPr dirty="0"/>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0"/>
                  </a:ext>
                </a:extLst>
              </a:tr>
            </a:tbl>
          </a:graphicData>
        </a:graphic>
      </p:graphicFrame>
      <p:sp>
        <p:nvSpPr>
          <p:cNvPr id="400" name="Google Shape;400;p21"/>
          <p:cNvSpPr/>
          <p:nvPr/>
        </p:nvSpPr>
        <p:spPr>
          <a:xfrm>
            <a:off x="8628061" y="3543347"/>
            <a:ext cx="1724963" cy="203757"/>
          </a:xfrm>
          <a:prstGeom prst="rect">
            <a:avLst/>
          </a:prstGeom>
          <a:noFill/>
          <a:ln w="19050" cap="rnd" cmpd="sng">
            <a:solidFill>
              <a:srgbClr val="FF7C8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01" name="Google Shape;401;p21"/>
          <p:cNvSpPr/>
          <p:nvPr/>
        </p:nvSpPr>
        <p:spPr>
          <a:xfrm>
            <a:off x="10347701" y="4597959"/>
            <a:ext cx="1724963" cy="203757"/>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aphicFrame>
        <p:nvGraphicFramePr>
          <p:cNvPr id="404" name="Google Shape;404;p21"/>
          <p:cNvGraphicFramePr/>
          <p:nvPr/>
        </p:nvGraphicFramePr>
        <p:xfrm>
          <a:off x="0" y="1500905"/>
          <a:ext cx="3771900" cy="224619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22"/>
          <p:cNvSpPr txBox="1"/>
          <p:nvPr/>
        </p:nvSpPr>
        <p:spPr>
          <a:xfrm>
            <a:off x="0" y="908721"/>
            <a:ext cx="12192000" cy="532629"/>
          </a:xfrm>
          <a:prstGeom prst="rect">
            <a:avLst/>
          </a:prstGeom>
          <a:noFill/>
          <a:ln>
            <a:noFill/>
          </a:ln>
        </p:spPr>
        <p:txBody>
          <a:bodyPr spcFirstLastPara="1" wrap="square" lIns="100750" tIns="50375" rIns="100750" bIns="50375"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4 - Nos últimos 12 meses, como você avalia toda a atenção em saúde recebida (por exemplo: atendimento em hospitais, laboratórios, clínicas, dentistas, fisioterapeutas, nutricionistas, psicólogos e outros)?</a:t>
            </a:r>
            <a:endParaRPr/>
          </a:p>
        </p:txBody>
      </p:sp>
      <p:graphicFrame>
        <p:nvGraphicFramePr>
          <p:cNvPr id="410" name="Google Shape;410;p22"/>
          <p:cNvGraphicFramePr/>
          <p:nvPr/>
        </p:nvGraphicFramePr>
        <p:xfrm>
          <a:off x="9224198" y="1525778"/>
          <a:ext cx="2848450" cy="1831200"/>
        </p:xfrm>
        <a:graphic>
          <a:graphicData uri="http://schemas.openxmlformats.org/drawingml/2006/table">
            <a:tbl>
              <a:tblPr>
                <a:noFill/>
                <a:tableStyleId>{0609059D-DE75-4F71-AF5F-33A09864BCF8}</a:tableStyleId>
              </a:tblPr>
              <a:tblGrid>
                <a:gridCol w="1424225">
                  <a:extLst>
                    <a:ext uri="{9D8B030D-6E8A-4147-A177-3AD203B41FA5}">
                      <a16:colId xmlns:a16="http://schemas.microsoft.com/office/drawing/2014/main" val="20000"/>
                    </a:ext>
                  </a:extLst>
                </a:gridCol>
                <a:gridCol w="1424225">
                  <a:extLst>
                    <a:ext uri="{9D8B030D-6E8A-4147-A177-3AD203B41FA5}">
                      <a16:colId xmlns:a16="http://schemas.microsoft.com/office/drawing/2014/main" val="20001"/>
                    </a:ext>
                  </a:extLst>
                </a:gridCol>
              </a:tblGrid>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Faixa Etária</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T2B</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18 a 25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77,1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1"/>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26 a 35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67,1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2"/>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36 a 45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76,2</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3"/>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46 a 55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68,5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4"/>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56 a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78,3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5"/>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Mais de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dirty="0">
                          <a:solidFill>
                            <a:srgbClr val="3F3F3F"/>
                          </a:solidFill>
                          <a:latin typeface="Calibri"/>
                          <a:ea typeface="Calibri"/>
                          <a:cs typeface="Calibri"/>
                          <a:sym typeface="Calibri"/>
                        </a:rPr>
                        <a:t>93,2</a:t>
                      </a:r>
                      <a:endParaRPr dirty="0"/>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C8ECBA"/>
                    </a:solidFill>
                  </a:tcPr>
                </a:tc>
                <a:extLst>
                  <a:ext uri="{0D108BD9-81ED-4DB2-BD59-A6C34878D82A}">
                    <a16:rowId xmlns:a16="http://schemas.microsoft.com/office/drawing/2014/main" val="10006"/>
                  </a:ext>
                </a:extLst>
              </a:tr>
            </a:tbl>
          </a:graphicData>
        </a:graphic>
      </p:graphicFrame>
      <p:sp>
        <p:nvSpPr>
          <p:cNvPr id="411" name="Google Shape;411;p22"/>
          <p:cNvSpPr/>
          <p:nvPr/>
        </p:nvSpPr>
        <p:spPr>
          <a:xfrm>
            <a:off x="540050" y="1564452"/>
            <a:ext cx="1737764" cy="937664"/>
          </a:xfrm>
          <a:prstGeom prst="rightArrow">
            <a:avLst>
              <a:gd name="adj1" fmla="val 50000"/>
              <a:gd name="adj2" fmla="val 5000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dirty="0">
                <a:solidFill>
                  <a:srgbClr val="404040"/>
                </a:solidFill>
                <a:latin typeface="Calibri"/>
                <a:ea typeface="Calibri"/>
                <a:cs typeface="Calibri"/>
                <a:sym typeface="Calibri"/>
              </a:rPr>
              <a:t>Percepção</a:t>
            </a:r>
            <a:endParaRPr dirty="0"/>
          </a:p>
        </p:txBody>
      </p:sp>
      <p:graphicFrame>
        <p:nvGraphicFramePr>
          <p:cNvPr id="412" name="Google Shape;412;p22"/>
          <p:cNvGraphicFramePr/>
          <p:nvPr/>
        </p:nvGraphicFramePr>
        <p:xfrm>
          <a:off x="75273" y="5100073"/>
          <a:ext cx="5832650" cy="847725"/>
        </p:xfrm>
        <a:graphic>
          <a:graphicData uri="http://schemas.openxmlformats.org/drawingml/2006/table">
            <a:tbl>
              <a:tblPr>
                <a:noFill/>
                <a:tableStyleId>{0609059D-DE75-4F71-AF5F-33A09864BCF8}</a:tableStyleId>
              </a:tblPr>
              <a:tblGrid>
                <a:gridCol w="5832650">
                  <a:extLst>
                    <a:ext uri="{9D8B030D-6E8A-4147-A177-3AD203B41FA5}">
                      <a16:colId xmlns:a16="http://schemas.microsoft.com/office/drawing/2014/main" val="20000"/>
                    </a:ext>
                  </a:extLst>
                </a:gridCol>
              </a:tblGrid>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602</a:t>
                      </a:r>
                      <a:r>
                        <a:rPr lang="pt-BR" sz="1000" b="0" i="0" u="none" strike="noStrike" cap="none">
                          <a:solidFill>
                            <a:srgbClr val="404040"/>
                          </a:solidFill>
                          <a:latin typeface="Calibri"/>
                          <a:ea typeface="Calibri"/>
                          <a:cs typeface="Calibri"/>
                          <a:sym typeface="Calibri"/>
                        </a:rPr>
                        <a:t> | Margem de Erro: </a:t>
                      </a:r>
                      <a:r>
                        <a:rPr lang="pt-BR" sz="1000" b="1" i="0" u="none" strike="noStrike" cap="none">
                          <a:solidFill>
                            <a:srgbClr val="404040"/>
                          </a:solidFill>
                          <a:latin typeface="Calibri"/>
                          <a:ea typeface="Calibri"/>
                          <a:cs typeface="Calibri"/>
                          <a:sym typeface="Calibri"/>
                        </a:rPr>
                        <a:t>3,33.</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recebi = Nos últimos 12 meses não recebi atenção em saúde: </a:t>
                      </a:r>
                      <a:r>
                        <a:rPr lang="pt-BR" sz="1000" b="1" i="0" u="none" strike="noStrike" cap="none">
                          <a:solidFill>
                            <a:srgbClr val="404040"/>
                          </a:solidFill>
                          <a:latin typeface="Calibri"/>
                          <a:ea typeface="Calibri"/>
                          <a:cs typeface="Calibri"/>
                          <a:sym typeface="Calibri"/>
                        </a:rPr>
                        <a:t>11 entrevistados </a:t>
                      </a:r>
                      <a:r>
                        <a:rPr lang="pt-BR" sz="1000" b="0" i="0" u="none" strike="noStrike" cap="none">
                          <a:solidFill>
                            <a:srgbClr val="404040"/>
                          </a:solidFill>
                          <a:latin typeface="Calibri"/>
                          <a:ea typeface="Calibri"/>
                          <a:cs typeface="Calibri"/>
                          <a:sym typeface="Calibri"/>
                        </a:rPr>
                        <a:t>(não considerado para cálculo dos resultados).</a:t>
                      </a:r>
                      <a:endParaRPr/>
                    </a:p>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 = Não sei/Não me lembro: </a:t>
                      </a:r>
                      <a:r>
                        <a:rPr lang="pt-BR" sz="1000" b="1" i="0" u="none" strike="noStrike" cap="none">
                          <a:solidFill>
                            <a:srgbClr val="404040"/>
                          </a:solidFill>
                          <a:latin typeface="Calibri"/>
                          <a:ea typeface="Calibri"/>
                          <a:cs typeface="Calibri"/>
                          <a:sym typeface="Calibri"/>
                        </a:rPr>
                        <a:t>0 entrevistados </a:t>
                      </a:r>
                      <a:r>
                        <a:rPr lang="pt-BR" sz="1000" b="0" i="0" u="none" strike="noStrike" cap="none">
                          <a:solidFill>
                            <a:srgbClr val="404040"/>
                          </a:solidFill>
                          <a:latin typeface="Calibri"/>
                          <a:ea typeface="Calibri"/>
                          <a:cs typeface="Calibri"/>
                          <a:sym typeface="Calibri"/>
                        </a:rPr>
                        <a:t>(não considerados para cálculo dos indicadores).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900" b="0" i="0" u="none" strike="noStrike" cap="none" dirty="0">
                          <a:solidFill>
                            <a:srgbClr val="404040"/>
                          </a:solidFill>
                          <a:latin typeface="Calibri"/>
                          <a:ea typeface="Calibri"/>
                          <a:cs typeface="Calibri"/>
                          <a:sym typeface="Calibri"/>
                        </a:rPr>
                        <a:t>Nota¹: Resultados apresentados em percentual (%).</a:t>
                      </a:r>
                      <a:endParaRPr dirty="0"/>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413" name="Google Shape;413;p22"/>
          <p:cNvGraphicFramePr/>
          <p:nvPr/>
        </p:nvGraphicFramePr>
        <p:xfrm>
          <a:off x="114434" y="4287012"/>
          <a:ext cx="5189450" cy="678875"/>
        </p:xfrm>
        <a:graphic>
          <a:graphicData uri="http://schemas.openxmlformats.org/drawingml/2006/table">
            <a:tbl>
              <a:tblPr>
                <a:noFill/>
                <a:tableStyleId>{0609059D-DE75-4F71-AF5F-33A09864BCF8}</a:tableStyleId>
              </a:tblPr>
              <a:tblGrid>
                <a:gridCol w="741350">
                  <a:extLst>
                    <a:ext uri="{9D8B030D-6E8A-4147-A177-3AD203B41FA5}">
                      <a16:colId xmlns:a16="http://schemas.microsoft.com/office/drawing/2014/main" val="20000"/>
                    </a:ext>
                  </a:extLst>
                </a:gridCol>
                <a:gridCol w="741350">
                  <a:extLst>
                    <a:ext uri="{9D8B030D-6E8A-4147-A177-3AD203B41FA5}">
                      <a16:colId xmlns:a16="http://schemas.microsoft.com/office/drawing/2014/main" val="20001"/>
                    </a:ext>
                  </a:extLst>
                </a:gridCol>
                <a:gridCol w="741350">
                  <a:extLst>
                    <a:ext uri="{9D8B030D-6E8A-4147-A177-3AD203B41FA5}">
                      <a16:colId xmlns:a16="http://schemas.microsoft.com/office/drawing/2014/main" val="20002"/>
                    </a:ext>
                  </a:extLst>
                </a:gridCol>
                <a:gridCol w="741350">
                  <a:extLst>
                    <a:ext uri="{9D8B030D-6E8A-4147-A177-3AD203B41FA5}">
                      <a16:colId xmlns:a16="http://schemas.microsoft.com/office/drawing/2014/main" val="20003"/>
                    </a:ext>
                  </a:extLst>
                </a:gridCol>
                <a:gridCol w="741350">
                  <a:extLst>
                    <a:ext uri="{9D8B030D-6E8A-4147-A177-3AD203B41FA5}">
                      <a16:colId xmlns:a16="http://schemas.microsoft.com/office/drawing/2014/main" val="20004"/>
                    </a:ext>
                  </a:extLst>
                </a:gridCol>
                <a:gridCol w="741350">
                  <a:extLst>
                    <a:ext uri="{9D8B030D-6E8A-4147-A177-3AD203B41FA5}">
                      <a16:colId xmlns:a16="http://schemas.microsoft.com/office/drawing/2014/main" val="20005"/>
                    </a:ext>
                  </a:extLst>
                </a:gridCol>
                <a:gridCol w="741350">
                  <a:extLst>
                    <a:ext uri="{9D8B030D-6E8A-4147-A177-3AD203B41FA5}">
                      <a16:colId xmlns:a16="http://schemas.microsoft.com/office/drawing/2014/main" val="20006"/>
                    </a:ext>
                  </a:extLst>
                </a:gridCol>
              </a:tblGrid>
              <a:tr h="298925">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Regular</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recebi</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sei</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189975">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1,6</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3,4</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17,5</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36,9</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38,8</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1,8</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0,0</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89975">
                <a:tc gridSpan="7">
                  <a:txBody>
                    <a:bodyPr/>
                    <a:lstStyle/>
                    <a:p>
                      <a:pPr marL="0" marR="0" lvl="0" indent="0" algn="l" rtl="0">
                        <a:spcBef>
                          <a:spcPts val="0"/>
                        </a:spcBef>
                        <a:spcAft>
                          <a:spcPts val="0"/>
                        </a:spcAft>
                        <a:buNone/>
                      </a:pPr>
                      <a:r>
                        <a:rPr lang="pt-BR" sz="800" b="1" i="0" u="none" strike="noStrike" cap="none" dirty="0">
                          <a:solidFill>
                            <a:srgbClr val="A5A5A5"/>
                          </a:solidFill>
                          <a:latin typeface="Calibri"/>
                          <a:ea typeface="Calibri"/>
                          <a:cs typeface="Calibri"/>
                          <a:sym typeface="Calibri"/>
                        </a:rPr>
                        <a:t>FREQUÊNCIA</a:t>
                      </a:r>
                      <a:endParaRPr sz="1000" b="1" i="0" u="none" strike="noStrike" cap="none" dirty="0">
                        <a:solidFill>
                          <a:srgbClr val="A5A5A5"/>
                        </a:solidFill>
                        <a:latin typeface="Calibri"/>
                        <a:ea typeface="Calibri"/>
                        <a:cs typeface="Calibri"/>
                        <a:sym typeface="Calibri"/>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2"/>
                  </a:ext>
                </a:extLst>
              </a:tr>
            </a:tbl>
          </a:graphicData>
        </a:graphic>
      </p:graphicFrame>
      <p:sp>
        <p:nvSpPr>
          <p:cNvPr id="414" name="Google Shape;414;p22"/>
          <p:cNvSpPr/>
          <p:nvPr/>
        </p:nvSpPr>
        <p:spPr>
          <a:xfrm>
            <a:off x="10647318" y="3070795"/>
            <a:ext cx="1423100" cy="271909"/>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5" name="Google Shape;415;p22"/>
          <p:cNvSpPr/>
          <p:nvPr/>
        </p:nvSpPr>
        <p:spPr>
          <a:xfrm>
            <a:off x="10647318" y="2035633"/>
            <a:ext cx="1423100" cy="271909"/>
          </a:xfrm>
          <a:prstGeom prst="rect">
            <a:avLst/>
          </a:prstGeom>
          <a:noFill/>
          <a:ln w="19050" cap="rnd" cmpd="sng">
            <a:solidFill>
              <a:srgbClr val="FF7C8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16" name="Google Shape;416;p22"/>
          <p:cNvSpPr/>
          <p:nvPr/>
        </p:nvSpPr>
        <p:spPr>
          <a:xfrm>
            <a:off x="6468199" y="3861048"/>
            <a:ext cx="5616663" cy="2880320"/>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r>
              <a:rPr lang="pt-BR" sz="1200">
                <a:solidFill>
                  <a:srgbClr val="404040"/>
                </a:solidFill>
                <a:latin typeface="Calibri"/>
                <a:ea typeface="Calibri"/>
                <a:cs typeface="Calibri"/>
                <a:sym typeface="Calibri"/>
              </a:rPr>
              <a:t>Dentre os beneficiários que receberam atenção à saúde e souberam responder, </a:t>
            </a:r>
            <a:r>
              <a:rPr lang="pt-BR" sz="1200" b="1">
                <a:solidFill>
                  <a:srgbClr val="404040"/>
                </a:solidFill>
                <a:latin typeface="Calibri"/>
                <a:ea typeface="Calibri"/>
                <a:cs typeface="Calibri"/>
                <a:sym typeface="Calibri"/>
              </a:rPr>
              <a:t>77,0% </a:t>
            </a:r>
            <a:r>
              <a:rPr lang="pt-BR" sz="1200">
                <a:solidFill>
                  <a:srgbClr val="404040"/>
                </a:solidFill>
                <a:latin typeface="Calibri"/>
                <a:ea typeface="Calibri"/>
                <a:cs typeface="Calibri"/>
                <a:sym typeface="Calibri"/>
              </a:rPr>
              <a:t>dos entrevistados avaliaram positivamente este atributo (</a:t>
            </a:r>
            <a:r>
              <a:rPr lang="pt-BR" sz="1200" b="1">
                <a:solidFill>
                  <a:srgbClr val="404040"/>
                </a:solidFill>
                <a:latin typeface="Calibri"/>
                <a:ea typeface="Calibri"/>
                <a:cs typeface="Calibri"/>
                <a:sym typeface="Calibri"/>
              </a:rPr>
              <a:t>Bom</a:t>
            </a:r>
            <a:r>
              <a:rPr lang="pt-BR" sz="1200">
                <a:solidFill>
                  <a:srgbClr val="404040"/>
                </a:solidFill>
                <a:latin typeface="Calibri"/>
                <a:ea typeface="Calibri"/>
                <a:cs typeface="Calibri"/>
                <a:sym typeface="Calibri"/>
              </a:rPr>
              <a:t> e </a:t>
            </a:r>
            <a:r>
              <a:rPr lang="pt-BR" sz="1200" b="1">
                <a:solidFill>
                  <a:srgbClr val="404040"/>
                </a:solidFill>
                <a:latin typeface="Calibri"/>
                <a:ea typeface="Calibri"/>
                <a:cs typeface="Calibri"/>
                <a:sym typeface="Calibri"/>
              </a:rPr>
              <a:t>Muito bom</a:t>
            </a:r>
            <a:r>
              <a:rPr lang="pt-BR" sz="1200">
                <a:solidFill>
                  <a:srgbClr val="404040"/>
                </a:solidFill>
                <a:latin typeface="Calibri"/>
                <a:ea typeface="Calibri"/>
                <a:cs typeface="Calibri"/>
                <a:sym typeface="Calibri"/>
              </a:rPr>
              <a:t>),</a:t>
            </a:r>
            <a:r>
              <a:rPr lang="pt-BR" sz="1200" b="1">
                <a:solidFill>
                  <a:srgbClr val="404040"/>
                </a:solidFill>
                <a:latin typeface="Calibri"/>
                <a:ea typeface="Calibri"/>
                <a:cs typeface="Calibri"/>
                <a:sym typeface="Calibri"/>
              </a:rPr>
              <a:t> </a:t>
            </a:r>
            <a:r>
              <a:rPr lang="pt-BR" sz="1200">
                <a:solidFill>
                  <a:srgbClr val="404040"/>
                </a:solidFill>
                <a:latin typeface="Calibri"/>
                <a:ea typeface="Calibri"/>
                <a:cs typeface="Calibri"/>
                <a:sym typeface="Calibri"/>
              </a:rPr>
              <a:t>classificando-o em </a:t>
            </a:r>
            <a:r>
              <a:rPr lang="pt-BR" sz="1200" b="1">
                <a:solidFill>
                  <a:srgbClr val="404040"/>
                </a:solidFill>
                <a:latin typeface="Calibri"/>
                <a:ea typeface="Calibri"/>
                <a:cs typeface="Calibri"/>
                <a:sym typeface="Calibri"/>
              </a:rPr>
              <a:t>Não</a:t>
            </a:r>
            <a:r>
              <a:rPr lang="pt-BR" sz="1200">
                <a:solidFill>
                  <a:srgbClr val="404040"/>
                </a:solidFill>
                <a:latin typeface="Calibri"/>
                <a:ea typeface="Calibri"/>
                <a:cs typeface="Calibri"/>
                <a:sym typeface="Calibri"/>
              </a:rPr>
              <a:t> </a:t>
            </a:r>
            <a:r>
              <a:rPr lang="pt-BR" sz="1200" b="1">
                <a:solidFill>
                  <a:srgbClr val="404040"/>
                </a:solidFill>
                <a:latin typeface="Calibri"/>
                <a:ea typeface="Calibri"/>
                <a:cs typeface="Calibri"/>
                <a:sym typeface="Calibri"/>
              </a:rPr>
              <a:t>Conformidade</a:t>
            </a:r>
            <a:r>
              <a:rPr lang="pt-BR" sz="1200">
                <a:solidFill>
                  <a:srgbClr val="404040"/>
                </a:solidFill>
                <a:latin typeface="Calibri"/>
                <a:ea typeface="Calibri"/>
                <a:cs typeface="Calibri"/>
                <a:sym typeface="Calibri"/>
              </a:rPr>
              <a:t>.</a:t>
            </a:r>
            <a:r>
              <a:rPr lang="pt-BR" sz="1200" b="1">
                <a:solidFill>
                  <a:srgbClr val="404040"/>
                </a:solidFill>
                <a:latin typeface="Calibri"/>
                <a:ea typeface="Calibri"/>
                <a:cs typeface="Calibri"/>
                <a:sym typeface="Calibri"/>
              </a:rPr>
              <a:t> </a:t>
            </a:r>
            <a:r>
              <a:rPr lang="pt-BR" sz="1200">
                <a:solidFill>
                  <a:srgbClr val="404040"/>
                </a:solidFill>
                <a:latin typeface="Calibri"/>
                <a:ea typeface="Calibri"/>
                <a:cs typeface="Calibri"/>
                <a:sym typeface="Calibri"/>
              </a:rPr>
              <a:t>Destaque positivo para a opção </a:t>
            </a:r>
            <a:r>
              <a:rPr lang="pt-BR" sz="1200" b="1">
                <a:solidFill>
                  <a:srgbClr val="404040"/>
                </a:solidFill>
                <a:latin typeface="Calibri"/>
                <a:ea typeface="Calibri"/>
                <a:cs typeface="Calibri"/>
                <a:sym typeface="Calibri"/>
              </a:rPr>
              <a:t>Muito ruim</a:t>
            </a:r>
            <a:r>
              <a:rPr lang="pt-BR" sz="1200">
                <a:solidFill>
                  <a:srgbClr val="404040"/>
                </a:solidFill>
                <a:latin typeface="Calibri"/>
                <a:ea typeface="Calibri"/>
                <a:cs typeface="Calibri"/>
                <a:sym typeface="Calibri"/>
              </a:rPr>
              <a:t> que obteve apenas </a:t>
            </a:r>
            <a:r>
              <a:rPr lang="pt-BR" sz="1200" b="1">
                <a:solidFill>
                  <a:srgbClr val="404040"/>
                </a:solidFill>
                <a:latin typeface="Calibri"/>
                <a:ea typeface="Calibri"/>
                <a:cs typeface="Calibri"/>
                <a:sym typeface="Calibri"/>
              </a:rPr>
              <a:t>1,7%.</a:t>
            </a:r>
            <a:r>
              <a:rPr lang="pt-BR" sz="1200">
                <a:solidFill>
                  <a:srgbClr val="404040"/>
                </a:solidFill>
                <a:latin typeface="Calibri"/>
                <a:ea typeface="Calibri"/>
                <a:cs typeface="Calibri"/>
                <a:sym typeface="Calibri"/>
              </a:rPr>
              <a:t> O maior índice de não satisfeitos está no gradiente </a:t>
            </a:r>
            <a:r>
              <a:rPr lang="pt-BR" sz="1200" b="1">
                <a:solidFill>
                  <a:srgbClr val="404040"/>
                </a:solidFill>
                <a:latin typeface="Calibri"/>
                <a:ea typeface="Calibri"/>
                <a:cs typeface="Calibri"/>
                <a:sym typeface="Calibri"/>
              </a:rPr>
              <a:t>Regular</a:t>
            </a:r>
            <a:r>
              <a:rPr lang="pt-BR" sz="1200">
                <a:solidFill>
                  <a:srgbClr val="404040"/>
                </a:solidFill>
                <a:latin typeface="Calibri"/>
                <a:ea typeface="Calibri"/>
                <a:cs typeface="Calibri"/>
                <a:sym typeface="Calibri"/>
              </a:rPr>
              <a:t> com </a:t>
            </a:r>
            <a:r>
              <a:rPr lang="pt-BR" sz="1200" b="1">
                <a:solidFill>
                  <a:srgbClr val="404040"/>
                </a:solidFill>
                <a:latin typeface="Calibri"/>
                <a:ea typeface="Calibri"/>
                <a:cs typeface="Calibri"/>
                <a:sym typeface="Calibri"/>
              </a:rPr>
              <a:t>17,8%</a:t>
            </a:r>
            <a:r>
              <a:rPr lang="pt-BR" sz="1200">
                <a:solidFill>
                  <a:srgbClr val="404040"/>
                </a:solidFill>
                <a:latin typeface="Calibri"/>
                <a:ea typeface="Calibri"/>
                <a:cs typeface="Calibri"/>
                <a:sym typeface="Calibri"/>
              </a:rPr>
              <a:t>.</a:t>
            </a:r>
            <a:endParaRPr/>
          </a:p>
          <a:p>
            <a:pPr marL="0" marR="0" lvl="0" indent="0" algn="just" rtl="0">
              <a:spcBef>
                <a:spcPts val="0"/>
              </a:spcBef>
              <a:spcAft>
                <a:spcPts val="0"/>
              </a:spcAft>
              <a:buNone/>
            </a:pPr>
            <a:endParaRPr sz="400">
              <a:solidFill>
                <a:srgbClr val="404040"/>
              </a:solidFill>
              <a:latin typeface="Calibri"/>
              <a:ea typeface="Calibri"/>
              <a:cs typeface="Calibri"/>
              <a:sym typeface="Calibri"/>
            </a:endParaRPr>
          </a:p>
          <a:p>
            <a:pPr marL="0" marR="0" lvl="0" indent="0" algn="just" rtl="0">
              <a:spcBef>
                <a:spcPts val="0"/>
              </a:spcBef>
              <a:spcAft>
                <a:spcPts val="0"/>
              </a:spcAft>
              <a:buNone/>
            </a:pPr>
            <a:endParaRPr sz="40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Analisando os perfis, o público </a:t>
            </a:r>
            <a:r>
              <a:rPr lang="pt-BR" sz="1200" b="1">
                <a:solidFill>
                  <a:srgbClr val="404040"/>
                </a:solidFill>
                <a:latin typeface="Calibri"/>
                <a:ea typeface="Calibri"/>
                <a:cs typeface="Calibri"/>
                <a:sym typeface="Calibri"/>
              </a:rPr>
              <a:t>Masculino</a:t>
            </a:r>
            <a:r>
              <a:rPr lang="pt-BR" sz="1200">
                <a:solidFill>
                  <a:srgbClr val="404040"/>
                </a:solidFill>
                <a:latin typeface="Calibri"/>
                <a:ea typeface="Calibri"/>
                <a:cs typeface="Calibri"/>
                <a:sym typeface="Calibri"/>
              </a:rPr>
              <a:t> foi quem melhor avaliou com </a:t>
            </a:r>
            <a:r>
              <a:rPr lang="pt-BR" sz="1200" b="1">
                <a:solidFill>
                  <a:srgbClr val="404040"/>
                </a:solidFill>
                <a:latin typeface="Calibri"/>
                <a:ea typeface="Calibri"/>
                <a:cs typeface="Calibri"/>
                <a:sym typeface="Calibri"/>
              </a:rPr>
              <a:t>82,6% </a:t>
            </a:r>
            <a:r>
              <a:rPr lang="pt-BR" sz="1200">
                <a:solidFill>
                  <a:srgbClr val="404040"/>
                </a:solidFill>
                <a:latin typeface="Calibri"/>
                <a:ea typeface="Calibri"/>
                <a:cs typeface="Calibri"/>
                <a:sym typeface="Calibri"/>
              </a:rPr>
              <a:t>classificando em patamar de </a:t>
            </a:r>
            <a:r>
              <a:rPr lang="pt-BR" sz="1200" b="1">
                <a:solidFill>
                  <a:srgbClr val="404040"/>
                </a:solidFill>
                <a:latin typeface="Calibri"/>
                <a:ea typeface="Calibri"/>
                <a:cs typeface="Calibri"/>
                <a:sym typeface="Calibri"/>
              </a:rPr>
              <a:t>Conformidade.</a:t>
            </a:r>
            <a:r>
              <a:rPr lang="pt-BR" sz="1200">
                <a:solidFill>
                  <a:srgbClr val="404040"/>
                </a:solidFill>
                <a:latin typeface="Calibri"/>
                <a:ea typeface="Calibri"/>
                <a:cs typeface="Calibri"/>
                <a:sym typeface="Calibri"/>
              </a:rPr>
              <a:t> Por faixa etária, os beneficiários com </a:t>
            </a:r>
            <a:r>
              <a:rPr lang="pt-BR" sz="1200" b="1">
                <a:solidFill>
                  <a:srgbClr val="404040"/>
                </a:solidFill>
                <a:latin typeface="Calibri"/>
                <a:ea typeface="Calibri"/>
                <a:cs typeface="Calibri"/>
                <a:sym typeface="Calibri"/>
              </a:rPr>
              <a:t>Mais de 65 anos </a:t>
            </a:r>
            <a:r>
              <a:rPr lang="pt-BR" sz="1200">
                <a:solidFill>
                  <a:srgbClr val="404040"/>
                </a:solidFill>
                <a:latin typeface="Calibri"/>
                <a:ea typeface="Calibri"/>
                <a:cs typeface="Calibri"/>
                <a:sym typeface="Calibri"/>
              </a:rPr>
              <a:t>são os que estão mais satisfeitos, com </a:t>
            </a:r>
            <a:r>
              <a:rPr lang="pt-BR" sz="1200" b="1">
                <a:solidFill>
                  <a:srgbClr val="404040"/>
                </a:solidFill>
                <a:latin typeface="Calibri"/>
                <a:ea typeface="Calibri"/>
                <a:cs typeface="Calibri"/>
                <a:sym typeface="Calibri"/>
              </a:rPr>
              <a:t>93,2% </a:t>
            </a:r>
            <a:r>
              <a:rPr lang="pt-BR" sz="1200">
                <a:solidFill>
                  <a:srgbClr val="404040"/>
                </a:solidFill>
                <a:latin typeface="Calibri"/>
                <a:ea typeface="Calibri"/>
                <a:cs typeface="Calibri"/>
                <a:sym typeface="Calibri"/>
              </a:rPr>
              <a:t>na avaliação atingindo o patamar de </a:t>
            </a:r>
            <a:r>
              <a:rPr lang="pt-BR" sz="1200" b="1">
                <a:solidFill>
                  <a:srgbClr val="404040"/>
                </a:solidFill>
                <a:latin typeface="Calibri"/>
                <a:ea typeface="Calibri"/>
                <a:cs typeface="Calibri"/>
                <a:sym typeface="Calibri"/>
              </a:rPr>
              <a:t>Excelência. </a:t>
            </a:r>
            <a:r>
              <a:rPr lang="pt-BR" sz="1200">
                <a:solidFill>
                  <a:srgbClr val="404040"/>
                </a:solidFill>
                <a:latin typeface="Calibri"/>
                <a:ea typeface="Calibri"/>
                <a:cs typeface="Calibri"/>
                <a:sym typeface="Calibri"/>
              </a:rPr>
              <a:t>Já os menos satisfeitos pertencem ao público </a:t>
            </a:r>
            <a:r>
              <a:rPr lang="pt-BR" sz="1200" b="1">
                <a:solidFill>
                  <a:srgbClr val="404040"/>
                </a:solidFill>
                <a:latin typeface="Calibri"/>
                <a:ea typeface="Calibri"/>
                <a:cs typeface="Calibri"/>
                <a:sym typeface="Calibri"/>
              </a:rPr>
              <a:t>De 26 a 35 anos</a:t>
            </a:r>
            <a:r>
              <a:rPr lang="pt-BR" sz="1200">
                <a:solidFill>
                  <a:srgbClr val="404040"/>
                </a:solidFill>
                <a:latin typeface="Calibri"/>
                <a:ea typeface="Calibri"/>
                <a:cs typeface="Calibri"/>
                <a:sym typeface="Calibri"/>
              </a:rPr>
              <a:t> com </a:t>
            </a:r>
            <a:r>
              <a:rPr lang="pt-BR" sz="1200" b="1">
                <a:solidFill>
                  <a:srgbClr val="404040"/>
                </a:solidFill>
                <a:latin typeface="Calibri"/>
                <a:ea typeface="Calibri"/>
                <a:cs typeface="Calibri"/>
                <a:sym typeface="Calibri"/>
              </a:rPr>
              <a:t>67,1</a:t>
            </a:r>
            <a:r>
              <a:rPr lang="pt-BR" sz="1200">
                <a:solidFill>
                  <a:srgbClr val="404040"/>
                </a:solidFill>
                <a:latin typeface="Calibri"/>
                <a:ea typeface="Calibri"/>
                <a:cs typeface="Calibri"/>
                <a:sym typeface="Calibri"/>
              </a:rPr>
              <a:t>%, atribuindo o patamar de</a:t>
            </a:r>
            <a:r>
              <a:rPr lang="pt-BR" sz="1200" b="1">
                <a:solidFill>
                  <a:srgbClr val="404040"/>
                </a:solidFill>
                <a:latin typeface="Calibri"/>
                <a:ea typeface="Calibri"/>
                <a:cs typeface="Calibri"/>
                <a:sym typeface="Calibri"/>
              </a:rPr>
              <a:t> Não Conformidade</a:t>
            </a:r>
            <a:r>
              <a:rPr lang="pt-BR" sz="1200">
                <a:solidFill>
                  <a:srgbClr val="404040"/>
                </a:solidFill>
                <a:latin typeface="Calibri"/>
                <a:ea typeface="Calibri"/>
                <a:cs typeface="Calibri"/>
                <a:sym typeface="Calibri"/>
              </a:rPr>
              <a:t>. </a:t>
            </a:r>
            <a:endParaRPr/>
          </a:p>
        </p:txBody>
      </p:sp>
      <p:sp>
        <p:nvSpPr>
          <p:cNvPr id="417" name="Google Shape;417;p22" descr="Fala com preenchimento sólido"/>
          <p:cNvSpPr/>
          <p:nvPr/>
        </p:nvSpPr>
        <p:spPr>
          <a:xfrm>
            <a:off x="6134529" y="3534703"/>
            <a:ext cx="638645" cy="638645"/>
          </a:xfrm>
          <a:prstGeom prst="rect">
            <a:avLst/>
          </a:prstGeom>
          <a:noFill/>
          <a:ln>
            <a:noFill/>
          </a:ln>
        </p:spPr>
        <p:txBody>
          <a:bodyPr/>
          <a:lstStyle/>
          <a:p>
            <a:endParaRPr lang="pt-BR"/>
          </a:p>
        </p:txBody>
      </p:sp>
      <p:sp>
        <p:nvSpPr>
          <p:cNvPr id="418" name="Google Shape;418;p22"/>
          <p:cNvSpPr/>
          <p:nvPr/>
        </p:nvSpPr>
        <p:spPr>
          <a:xfrm>
            <a:off x="2340250" y="2026272"/>
            <a:ext cx="1486196" cy="2551928"/>
          </a:xfrm>
          <a:prstGeom prst="rect">
            <a:avLst/>
          </a:prstGeom>
          <a:noFill/>
          <a:ln w="12700" cap="flat" cmpd="sng">
            <a:solidFill>
              <a:srgbClr val="FFB9BB"/>
            </a:solidFill>
            <a:prstDash val="lgDash"/>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100">
              <a:solidFill>
                <a:srgbClr val="FFFFFF"/>
              </a:solidFill>
              <a:latin typeface="Calibri"/>
              <a:ea typeface="Calibri"/>
              <a:cs typeface="Calibri"/>
              <a:sym typeface="Calibri"/>
            </a:endParaRPr>
          </a:p>
        </p:txBody>
      </p:sp>
      <p:sp>
        <p:nvSpPr>
          <p:cNvPr id="419" name="Google Shape;419;p22"/>
          <p:cNvSpPr/>
          <p:nvPr/>
        </p:nvSpPr>
        <p:spPr>
          <a:xfrm>
            <a:off x="2744369" y="1694400"/>
            <a:ext cx="667503" cy="663744"/>
          </a:xfrm>
          <a:prstGeom prst="ellipse">
            <a:avLst/>
          </a:prstGeom>
          <a:solidFill>
            <a:srgbClr val="FFB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3F3F3F"/>
                </a:solidFill>
                <a:latin typeface="Calibri"/>
                <a:ea typeface="Calibri"/>
                <a:cs typeface="Calibri"/>
                <a:sym typeface="Calibri"/>
              </a:rPr>
              <a:t>77,0</a:t>
            </a:r>
            <a:endParaRPr sz="1800" b="1">
              <a:solidFill>
                <a:srgbClr val="3F3F3F"/>
              </a:solidFill>
              <a:latin typeface="Calibri"/>
              <a:ea typeface="Calibri"/>
              <a:cs typeface="Calibri"/>
              <a:sym typeface="Calibri"/>
            </a:endParaRPr>
          </a:p>
        </p:txBody>
      </p:sp>
      <p:grpSp>
        <p:nvGrpSpPr>
          <p:cNvPr id="422" name="Google Shape;422;p22"/>
          <p:cNvGrpSpPr/>
          <p:nvPr/>
        </p:nvGrpSpPr>
        <p:grpSpPr>
          <a:xfrm>
            <a:off x="17597" y="6030691"/>
            <a:ext cx="4002330" cy="720080"/>
            <a:chOff x="3198545" y="2908991"/>
            <a:chExt cx="4002330" cy="720080"/>
          </a:xfrm>
        </p:grpSpPr>
        <p:sp>
          <p:nvSpPr>
            <p:cNvPr id="423" name="Google Shape;423;p22"/>
            <p:cNvSpPr/>
            <p:nvPr/>
          </p:nvSpPr>
          <p:spPr>
            <a:xfrm>
              <a:off x="3198545" y="2908991"/>
              <a:ext cx="3786306" cy="7200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24" name="Google Shape;424;p22"/>
            <p:cNvSpPr txBox="1"/>
            <p:nvPr/>
          </p:nvSpPr>
          <p:spPr>
            <a:xfrm>
              <a:off x="3703909" y="3272128"/>
              <a:ext cx="61664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Excelência / Força</a:t>
              </a:r>
              <a:endParaRPr/>
            </a:p>
          </p:txBody>
        </p:sp>
        <p:sp>
          <p:nvSpPr>
            <p:cNvPr id="425" name="Google Shape;425;p22"/>
            <p:cNvSpPr/>
            <p:nvPr/>
          </p:nvSpPr>
          <p:spPr>
            <a:xfrm>
              <a:off x="4282764" y="3307683"/>
              <a:ext cx="441876" cy="268671"/>
            </a:xfrm>
            <a:prstGeom prst="roundRect">
              <a:avLst>
                <a:gd name="adj" fmla="val 16667"/>
              </a:avLst>
            </a:prstGeom>
            <a:solidFill>
              <a:srgbClr val="FFEF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80 a 89%</a:t>
              </a:r>
              <a:endParaRPr/>
            </a:p>
          </p:txBody>
        </p:sp>
        <p:sp>
          <p:nvSpPr>
            <p:cNvPr id="426" name="Google Shape;426;p22"/>
            <p:cNvSpPr/>
            <p:nvPr/>
          </p:nvSpPr>
          <p:spPr>
            <a:xfrm>
              <a:off x="5483262" y="3314818"/>
              <a:ext cx="441876" cy="268671"/>
            </a:xfrm>
            <a:prstGeom prst="roundRect">
              <a:avLst>
                <a:gd name="adj" fmla="val 16667"/>
              </a:avLst>
            </a:prstGeom>
            <a:solidFill>
              <a:srgbClr val="FFB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0 a 79%</a:t>
              </a:r>
              <a:endParaRPr/>
            </a:p>
          </p:txBody>
        </p:sp>
        <p:sp>
          <p:nvSpPr>
            <p:cNvPr id="427" name="Google Shape;427;p22"/>
            <p:cNvSpPr/>
            <p:nvPr/>
          </p:nvSpPr>
          <p:spPr>
            <a:xfrm>
              <a:off x="3294308" y="3301752"/>
              <a:ext cx="441876" cy="268671"/>
            </a:xfrm>
            <a:prstGeom prst="roundRect">
              <a:avLst>
                <a:gd name="adj" fmla="val 16667"/>
              </a:avLst>
            </a:prstGeom>
            <a:solidFill>
              <a:srgbClr val="C8EC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90 a 100%</a:t>
              </a:r>
              <a:endParaRPr/>
            </a:p>
          </p:txBody>
        </p:sp>
        <p:sp>
          <p:nvSpPr>
            <p:cNvPr id="428" name="Google Shape;428;p22"/>
            <p:cNvSpPr txBox="1"/>
            <p:nvPr/>
          </p:nvSpPr>
          <p:spPr>
            <a:xfrm>
              <a:off x="3220353" y="2966183"/>
              <a:ext cx="268079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1100"/>
                <a:buFont typeface="Calibri"/>
                <a:buNone/>
              </a:pPr>
              <a:r>
                <a:rPr lang="pt-BR" sz="1100" b="1" i="0" u="none" strike="noStrike" cap="none">
                  <a:solidFill>
                    <a:srgbClr val="3F3F3F"/>
                  </a:solidFill>
                  <a:latin typeface="Calibri"/>
                  <a:ea typeface="Calibri"/>
                  <a:cs typeface="Calibri"/>
                  <a:sym typeface="Calibri"/>
                </a:rPr>
                <a:t>% Satisfação</a:t>
              </a:r>
              <a:endParaRPr/>
            </a:p>
          </p:txBody>
        </p:sp>
        <p:sp>
          <p:nvSpPr>
            <p:cNvPr id="429" name="Google Shape;429;p22"/>
            <p:cNvSpPr txBox="1"/>
            <p:nvPr/>
          </p:nvSpPr>
          <p:spPr>
            <a:xfrm>
              <a:off x="4680595" y="3284984"/>
              <a:ext cx="86409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Conformidade / Oportunidades</a:t>
              </a:r>
              <a:endParaRPr/>
            </a:p>
          </p:txBody>
        </p:sp>
        <p:sp>
          <p:nvSpPr>
            <p:cNvPr id="430" name="Google Shape;430;p22"/>
            <p:cNvSpPr txBox="1"/>
            <p:nvPr/>
          </p:nvSpPr>
          <p:spPr>
            <a:xfrm>
              <a:off x="5885314" y="3277581"/>
              <a:ext cx="131556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Não conformidade / Fraquezas ou Ameaças</a:t>
              </a:r>
              <a:endParaRPr/>
            </a:p>
          </p:txBody>
        </p:sp>
      </p:grpSp>
      <p:graphicFrame>
        <p:nvGraphicFramePr>
          <p:cNvPr id="431" name="Google Shape;431;p22"/>
          <p:cNvGraphicFramePr/>
          <p:nvPr/>
        </p:nvGraphicFramePr>
        <p:xfrm>
          <a:off x="1" y="2351930"/>
          <a:ext cx="3959127" cy="2226270"/>
        </p:xfrm>
        <a:graphic>
          <a:graphicData uri="http://schemas.openxmlformats.org/drawingml/2006/chart">
            <c:chart xmlns:c="http://schemas.openxmlformats.org/drawingml/2006/chart" xmlns:r="http://schemas.openxmlformats.org/officeDocument/2006/relationships" r:id="rId3"/>
          </a:graphicData>
        </a:graphic>
      </p:graphicFrame>
      <p:grpSp>
        <p:nvGrpSpPr>
          <p:cNvPr id="432" name="Google Shape;432;p22"/>
          <p:cNvGrpSpPr/>
          <p:nvPr/>
        </p:nvGrpSpPr>
        <p:grpSpPr>
          <a:xfrm>
            <a:off x="6679070" y="1362227"/>
            <a:ext cx="2408399" cy="2376001"/>
            <a:chOff x="0" y="0"/>
            <a:chExt cx="2237239" cy="2543175"/>
          </a:xfrm>
        </p:grpSpPr>
        <p:pic>
          <p:nvPicPr>
            <p:cNvPr id="433" name="Google Shape;433;p22" descr="Free vector graphic: Silhouette, Man, Women'S - Free Image ..."/>
            <p:cNvPicPr preferRelativeResize="0"/>
            <p:nvPr/>
          </p:nvPicPr>
          <p:blipFill rotWithShape="1">
            <a:blip r:embed="rId4">
              <a:alphaModFix/>
            </a:blip>
            <a:srcRect r="50076"/>
            <a:stretch/>
          </p:blipFill>
          <p:spPr>
            <a:xfrm>
              <a:off x="381001" y="161925"/>
              <a:ext cx="628649" cy="2257426"/>
            </a:xfrm>
            <a:prstGeom prst="rect">
              <a:avLst/>
            </a:prstGeom>
            <a:noFill/>
            <a:ln>
              <a:noFill/>
            </a:ln>
          </p:spPr>
        </p:pic>
        <p:pic>
          <p:nvPicPr>
            <p:cNvPr id="434" name="Google Shape;434;p22" descr="Free vector graphic: Silhouette, Man, Women'S - Free Image ..."/>
            <p:cNvPicPr preferRelativeResize="0"/>
            <p:nvPr/>
          </p:nvPicPr>
          <p:blipFill rotWithShape="1">
            <a:blip r:embed="rId5">
              <a:alphaModFix/>
            </a:blip>
            <a:srcRect l="50680"/>
            <a:stretch/>
          </p:blipFill>
          <p:spPr>
            <a:xfrm>
              <a:off x="1209675" y="190500"/>
              <a:ext cx="621046" cy="2257425"/>
            </a:xfrm>
            <a:prstGeom prst="rect">
              <a:avLst/>
            </a:prstGeom>
            <a:noFill/>
            <a:ln>
              <a:noFill/>
            </a:ln>
          </p:spPr>
        </p:pic>
        <p:graphicFrame>
          <p:nvGraphicFramePr>
            <p:cNvPr id="435" name="Google Shape;435;p22"/>
            <p:cNvGraphicFramePr/>
            <p:nvPr/>
          </p:nvGraphicFramePr>
          <p:xfrm>
            <a:off x="0" y="0"/>
            <a:ext cx="2237239" cy="2543175"/>
          </p:xfrm>
          <a:graphic>
            <a:graphicData uri="http://schemas.openxmlformats.org/drawingml/2006/chart">
              <c:chart xmlns:c="http://schemas.openxmlformats.org/drawingml/2006/chart" xmlns:r="http://schemas.openxmlformats.org/officeDocument/2006/relationships" r:id="rId6"/>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6"/>
                                        </p:tgtEl>
                                        <p:attrNameLst>
                                          <p:attrName>style.visibility</p:attrName>
                                        </p:attrNameLst>
                                      </p:cBhvr>
                                      <p:to>
                                        <p:strVal val="visible"/>
                                      </p:to>
                                    </p:set>
                                    <p:animEffect transition="in" filter="fade">
                                      <p:cBhvr>
                                        <p:cTn id="7" dur="500"/>
                                        <p:tgtEl>
                                          <p:spTgt spid="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
          <p:cNvSpPr txBox="1"/>
          <p:nvPr/>
        </p:nvSpPr>
        <p:spPr>
          <a:xfrm>
            <a:off x="0" y="1079445"/>
            <a:ext cx="12192000" cy="178510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Objetivo Geral: </a:t>
            </a:r>
            <a:endParaRPr/>
          </a:p>
          <a:p>
            <a:pPr marL="0" marR="0" lvl="0" indent="0" algn="just" rtl="0">
              <a:spcBef>
                <a:spcPts val="0"/>
              </a:spcBef>
              <a:spcAft>
                <a:spcPts val="0"/>
              </a:spcAft>
              <a:buNone/>
            </a:pPr>
            <a:endParaRPr sz="500" b="1">
              <a:solidFill>
                <a:srgbClr val="404040"/>
              </a:solidFill>
              <a:latin typeface="Calibri"/>
              <a:ea typeface="Calibri"/>
              <a:cs typeface="Calibri"/>
              <a:sym typeface="Calibri"/>
            </a:endParaRPr>
          </a:p>
          <a:p>
            <a:pPr marL="0" marR="0" lvl="0" indent="0" algn="l" rtl="0">
              <a:spcBef>
                <a:spcPts val="0"/>
              </a:spcBef>
              <a:spcAft>
                <a:spcPts val="0"/>
              </a:spcAft>
              <a:buNone/>
            </a:pPr>
            <a:r>
              <a:rPr lang="pt-BR" sz="1200">
                <a:solidFill>
                  <a:srgbClr val="404040"/>
                </a:solidFill>
                <a:latin typeface="Calibri"/>
                <a:ea typeface="Calibri"/>
                <a:cs typeface="Calibri"/>
                <a:sym typeface="Calibri"/>
              </a:rPr>
              <a:t>Mensurar a satisfação do beneficiário com o serviço prestado pela operadora.</a:t>
            </a:r>
            <a:endParaRPr/>
          </a:p>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a:p>
            <a:pPr marL="0" marR="0" lvl="0" indent="0" algn="just" rtl="0">
              <a:spcBef>
                <a:spcPts val="0"/>
              </a:spcBef>
              <a:spcAft>
                <a:spcPts val="0"/>
              </a:spcAft>
              <a:buNone/>
            </a:pPr>
            <a:r>
              <a:rPr lang="pt-BR" sz="1400" b="1">
                <a:solidFill>
                  <a:srgbClr val="404040"/>
                </a:solidFill>
                <a:latin typeface="Calibri"/>
                <a:ea typeface="Calibri"/>
                <a:cs typeface="Calibri"/>
                <a:sym typeface="Calibri"/>
              </a:rPr>
              <a:t>Objetivo Específico:</a:t>
            </a:r>
            <a:endParaRPr/>
          </a:p>
          <a:p>
            <a:pPr marL="0" marR="0" lvl="0" indent="0" algn="just" rtl="0">
              <a:spcBef>
                <a:spcPts val="0"/>
              </a:spcBef>
              <a:spcAft>
                <a:spcPts val="0"/>
              </a:spcAft>
              <a:buNone/>
            </a:pPr>
            <a:endParaRPr sz="500" b="1">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A adoção da Pesquisa de Satisfação de Beneficiários de Planos de Saúde como um dos componentes para o Programa de Qualificação Operadoras - PQO e tem como objetivo aumentar a participação do beneficiário na avaliação da qualidade dos serviços oferecidos pelas operadoras de planos de assistência à saúde.</a:t>
            </a:r>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Os resultados da pesquisa aportam insumos para aprimorar as ações de melhoria contínua da qualidade da assistência à saúde por parte das operadoras, além de trazer subsídios para as ações regulatórias por parte da Agência Nacional de Saúde Suplementar - ANS.</a:t>
            </a:r>
            <a:endParaRPr/>
          </a:p>
        </p:txBody>
      </p:sp>
      <p:sp>
        <p:nvSpPr>
          <p:cNvPr id="193" name="Google Shape;193;p2"/>
          <p:cNvSpPr txBox="1"/>
          <p:nvPr/>
        </p:nvSpPr>
        <p:spPr>
          <a:xfrm>
            <a:off x="189977" y="3361325"/>
            <a:ext cx="5568700" cy="2301399"/>
          </a:xfrm>
          <a:prstGeom prst="rect">
            <a:avLst/>
          </a:prstGeom>
          <a:solidFill>
            <a:srgbClr val="F2F2F2"/>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b="1">
                <a:solidFill>
                  <a:srgbClr val="404040"/>
                </a:solidFill>
                <a:latin typeface="Calibri"/>
                <a:ea typeface="Calibri"/>
                <a:cs typeface="Calibri"/>
                <a:sym typeface="Calibri"/>
              </a:rPr>
              <a:t>Razão Social da Operadora</a:t>
            </a:r>
            <a:r>
              <a:rPr lang="pt-BR" sz="1200">
                <a:solidFill>
                  <a:srgbClr val="404040"/>
                </a:solidFill>
                <a:latin typeface="Calibri"/>
                <a:ea typeface="Calibri"/>
                <a:cs typeface="Calibri"/>
                <a:sym typeface="Calibri"/>
              </a:rPr>
              <a:t>: UNIMED DE PRESIDENTE PRUDENTE COOPERATIVA, </a:t>
            </a:r>
            <a:r>
              <a:rPr lang="pt-BR" sz="1200" b="1">
                <a:solidFill>
                  <a:srgbClr val="404040"/>
                </a:solidFill>
                <a:latin typeface="Calibri"/>
                <a:ea typeface="Calibri"/>
                <a:cs typeface="Calibri"/>
                <a:sym typeface="Calibri"/>
              </a:rPr>
              <a:t>registro ANS número </a:t>
            </a:r>
            <a:r>
              <a:rPr lang="pt-BR" sz="1200">
                <a:solidFill>
                  <a:srgbClr val="404040"/>
                </a:solidFill>
                <a:latin typeface="Calibri"/>
                <a:ea typeface="Calibri"/>
                <a:cs typeface="Calibri"/>
                <a:sym typeface="Calibri"/>
              </a:rPr>
              <a:t>315796</a:t>
            </a:r>
            <a:endParaRPr/>
          </a:p>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a:p>
            <a:pPr marL="0" marR="0" lvl="0" indent="0" algn="just" rtl="0">
              <a:lnSpc>
                <a:spcPct val="107000"/>
              </a:lnSpc>
              <a:spcBef>
                <a:spcPts val="0"/>
              </a:spcBef>
              <a:spcAft>
                <a:spcPts val="0"/>
              </a:spcAft>
              <a:buNone/>
            </a:pPr>
            <a:r>
              <a:rPr lang="pt-BR" sz="1200" b="1">
                <a:solidFill>
                  <a:srgbClr val="404040"/>
                </a:solidFill>
                <a:latin typeface="Calibri"/>
                <a:ea typeface="Calibri"/>
                <a:cs typeface="Calibri"/>
                <a:sym typeface="Calibri"/>
              </a:rPr>
              <a:t>Execução:  </a:t>
            </a:r>
            <a:r>
              <a:rPr lang="pt-BR" sz="1200">
                <a:solidFill>
                  <a:srgbClr val="404040"/>
                </a:solidFill>
                <a:latin typeface="Calibri"/>
                <a:ea typeface="Calibri"/>
                <a:cs typeface="Calibri"/>
                <a:sym typeface="Calibri"/>
              </a:rPr>
              <a:t>Instituto IBRC de Qualidade e Pesquisa Ltda </a:t>
            </a:r>
            <a:endParaRPr/>
          </a:p>
          <a:p>
            <a:pPr marL="0" marR="0" lvl="0" indent="0" algn="just" rtl="0">
              <a:lnSpc>
                <a:spcPct val="107000"/>
              </a:lnSpc>
              <a:spcBef>
                <a:spcPts val="800"/>
              </a:spcBef>
              <a:spcAft>
                <a:spcPts val="0"/>
              </a:spcAft>
              <a:buNone/>
            </a:pPr>
            <a:r>
              <a:rPr lang="pt-BR" sz="1200" b="1">
                <a:solidFill>
                  <a:srgbClr val="404040"/>
                </a:solidFill>
                <a:latin typeface="Calibri"/>
                <a:ea typeface="Calibri"/>
                <a:cs typeface="Calibri"/>
                <a:sym typeface="Calibri"/>
              </a:rPr>
              <a:t>Responsável Técnico: </a:t>
            </a:r>
            <a:r>
              <a:rPr lang="pt-BR" sz="1200">
                <a:solidFill>
                  <a:srgbClr val="404040"/>
                </a:solidFill>
                <a:latin typeface="Calibri"/>
                <a:ea typeface="Calibri"/>
                <a:cs typeface="Calibri"/>
                <a:sym typeface="Calibri"/>
              </a:rPr>
              <a:t>Adriana Aparecida Marçal - CONRE3 – 10524</a:t>
            </a:r>
            <a:endParaRPr/>
          </a:p>
          <a:p>
            <a:pPr marL="0" marR="0" lvl="0" indent="0" algn="just" rtl="0">
              <a:lnSpc>
                <a:spcPct val="107000"/>
              </a:lnSpc>
              <a:spcBef>
                <a:spcPts val="800"/>
              </a:spcBef>
              <a:spcAft>
                <a:spcPts val="0"/>
              </a:spcAft>
              <a:buNone/>
            </a:pPr>
            <a:r>
              <a:rPr lang="pt-BR" sz="1200" b="1">
                <a:solidFill>
                  <a:srgbClr val="404040"/>
                </a:solidFill>
                <a:latin typeface="Calibri"/>
                <a:ea typeface="Calibri"/>
                <a:cs typeface="Calibri"/>
                <a:sym typeface="Calibri"/>
              </a:rPr>
              <a:t>Auditor Independente: </a:t>
            </a:r>
            <a:r>
              <a:rPr lang="pt-BR" sz="1200">
                <a:solidFill>
                  <a:srgbClr val="404040"/>
                </a:solidFill>
                <a:latin typeface="Calibri"/>
                <a:ea typeface="Calibri"/>
                <a:cs typeface="Calibri"/>
                <a:sym typeface="Calibri"/>
              </a:rPr>
              <a:t>Fernando Bortoletto - FJB Gestão Estratégica e Auditoria</a:t>
            </a:r>
            <a:endParaRPr/>
          </a:p>
          <a:p>
            <a:pPr marL="0" marR="0" lvl="0" indent="0" algn="just" rtl="0">
              <a:lnSpc>
                <a:spcPct val="107000"/>
              </a:lnSpc>
              <a:spcBef>
                <a:spcPts val="800"/>
              </a:spcBef>
              <a:spcAft>
                <a:spcPts val="0"/>
              </a:spcAft>
              <a:buNone/>
            </a:pPr>
            <a:endParaRPr sz="100">
              <a:solidFill>
                <a:srgbClr val="404040"/>
              </a:solidFill>
              <a:latin typeface="Calibri"/>
              <a:ea typeface="Calibri"/>
              <a:cs typeface="Calibri"/>
              <a:sym typeface="Calibri"/>
            </a:endParaRPr>
          </a:p>
        </p:txBody>
      </p:sp>
      <p:sp>
        <p:nvSpPr>
          <p:cNvPr id="194" name="Google Shape;194;p2"/>
          <p:cNvSpPr txBox="1"/>
          <p:nvPr/>
        </p:nvSpPr>
        <p:spPr>
          <a:xfrm>
            <a:off x="6359448" y="3361326"/>
            <a:ext cx="5569200" cy="2308324"/>
          </a:xfrm>
          <a:prstGeom prst="rect">
            <a:avLst/>
          </a:prstGeom>
          <a:solidFill>
            <a:srgbClr val="F2F2F2"/>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1200" b="1" dirty="0">
              <a:solidFill>
                <a:srgbClr val="404040"/>
              </a:solidFill>
              <a:latin typeface="Calibri"/>
              <a:ea typeface="Calibri"/>
              <a:cs typeface="Calibri"/>
              <a:sym typeface="Calibri"/>
            </a:endParaRPr>
          </a:p>
          <a:p>
            <a:pPr marL="0" marR="0" lvl="0" indent="0" algn="just" rtl="0">
              <a:spcBef>
                <a:spcPts val="0"/>
              </a:spcBef>
              <a:spcAft>
                <a:spcPts val="0"/>
              </a:spcAft>
              <a:buNone/>
            </a:pPr>
            <a:endParaRPr sz="1200" b="1" dirty="0">
              <a:solidFill>
                <a:srgbClr val="404040"/>
              </a:solidFill>
              <a:latin typeface="Calibri"/>
              <a:ea typeface="Calibri"/>
              <a:cs typeface="Calibri"/>
              <a:sym typeface="Calibri"/>
            </a:endParaRPr>
          </a:p>
          <a:p>
            <a:pPr marL="0" marR="0" lvl="0" indent="0" algn="just" rtl="0">
              <a:spcBef>
                <a:spcPts val="0"/>
              </a:spcBef>
              <a:spcAft>
                <a:spcPts val="0"/>
              </a:spcAft>
              <a:buNone/>
            </a:pPr>
            <a:endParaRPr sz="1200" b="1" dirty="0">
              <a:solidFill>
                <a:srgbClr val="404040"/>
              </a:solidFill>
              <a:latin typeface="Calibri"/>
              <a:ea typeface="Calibri"/>
              <a:cs typeface="Calibri"/>
              <a:sym typeface="Calibri"/>
            </a:endParaRPr>
          </a:p>
          <a:p>
            <a:pPr marL="0" marR="0" lvl="0" indent="0" algn="just" rtl="0">
              <a:spcBef>
                <a:spcPts val="0"/>
              </a:spcBef>
              <a:spcAft>
                <a:spcPts val="0"/>
              </a:spcAft>
              <a:buNone/>
            </a:pPr>
            <a:endParaRPr sz="1200" b="1"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b="1" dirty="0">
                <a:solidFill>
                  <a:srgbClr val="404040"/>
                </a:solidFill>
                <a:latin typeface="Calibri"/>
                <a:ea typeface="Calibri"/>
                <a:cs typeface="Calibri"/>
                <a:sym typeface="Calibri"/>
              </a:rPr>
              <a:t>Público Alvo: </a:t>
            </a:r>
            <a:r>
              <a:rPr lang="pt-BR" sz="1200" dirty="0">
                <a:solidFill>
                  <a:srgbClr val="404040"/>
                </a:solidFill>
                <a:latin typeface="Calibri"/>
                <a:ea typeface="Calibri"/>
                <a:cs typeface="Calibri"/>
                <a:sym typeface="Calibri"/>
              </a:rPr>
              <a:t>Beneficiários da operadora </a:t>
            </a:r>
            <a:r>
              <a:rPr lang="pt-BR" sz="1200" b="1" dirty="0">
                <a:solidFill>
                  <a:srgbClr val="404040"/>
                </a:solidFill>
                <a:latin typeface="Calibri"/>
                <a:ea typeface="Calibri"/>
                <a:cs typeface="Calibri"/>
                <a:sym typeface="Calibri"/>
              </a:rPr>
              <a:t>UNIMED PRESIDENTE PRUDENTE </a:t>
            </a:r>
            <a:r>
              <a:rPr lang="pt-BR" sz="1200" dirty="0">
                <a:solidFill>
                  <a:srgbClr val="404040"/>
                </a:solidFill>
                <a:latin typeface="Calibri"/>
                <a:ea typeface="Calibri"/>
                <a:cs typeface="Calibri"/>
                <a:sym typeface="Calibri"/>
              </a:rPr>
              <a:t>com 18 anos ou mais de idade.</a:t>
            </a:r>
            <a:endParaRPr dirty="0"/>
          </a:p>
          <a:p>
            <a:pPr marL="0" marR="0" lvl="0" indent="0" algn="just" rtl="0">
              <a:spcBef>
                <a:spcPts val="0"/>
              </a:spcBef>
              <a:spcAft>
                <a:spcPts val="0"/>
              </a:spcAft>
              <a:buNone/>
            </a:pPr>
            <a:endParaRPr sz="1200" b="1"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b="1" dirty="0">
                <a:solidFill>
                  <a:srgbClr val="404040"/>
                </a:solidFill>
                <a:latin typeface="Calibri"/>
                <a:ea typeface="Calibri"/>
                <a:cs typeface="Calibri"/>
                <a:sym typeface="Calibri"/>
              </a:rPr>
              <a:t>Tipo de Amostragem: </a:t>
            </a:r>
            <a:r>
              <a:rPr lang="pt-BR" sz="1200" dirty="0">
                <a:solidFill>
                  <a:srgbClr val="404040"/>
                </a:solidFill>
                <a:latin typeface="Calibri"/>
                <a:ea typeface="Calibri"/>
                <a:cs typeface="Calibri"/>
                <a:sym typeface="Calibri"/>
              </a:rPr>
              <a:t>O tipo de amostragem adotado é probabilístico estratificado com partilha proporcional. O motivo da escolha da estratificação é pela suposição de que há uma elevada heterogeneidade (variância) do grau de satisfação com operadora na população de beneficiários estudada e que passa a ser diferente nas subpopulações (estratos) definidas pelo sexo, faixa etária e região demográfica.</a:t>
            </a:r>
            <a:endParaRPr sz="1200" b="1" dirty="0">
              <a:solidFill>
                <a:srgbClr val="404040"/>
              </a:solidFill>
              <a:latin typeface="Calibri"/>
              <a:ea typeface="Calibri"/>
              <a:cs typeface="Calibri"/>
              <a:sym typeface="Calibri"/>
            </a:endParaRPr>
          </a:p>
        </p:txBody>
      </p:sp>
      <p:pic>
        <p:nvPicPr>
          <p:cNvPr id="195" name="Google Shape;195;p2" descr="Empresa Cliente Ícone - Download Grátis, PNG e Vetores"/>
          <p:cNvPicPr preferRelativeResize="0"/>
          <p:nvPr/>
        </p:nvPicPr>
        <p:blipFill rotWithShape="1">
          <a:blip r:embed="rId3">
            <a:alphaModFix/>
          </a:blip>
          <a:srcRect/>
          <a:stretch/>
        </p:blipFill>
        <p:spPr>
          <a:xfrm>
            <a:off x="81939" y="3098761"/>
            <a:ext cx="989138" cy="989138"/>
          </a:xfrm>
          <a:prstGeom prst="rect">
            <a:avLst/>
          </a:prstGeom>
          <a:noFill/>
          <a:ln>
            <a:noFill/>
          </a:ln>
        </p:spPr>
      </p:pic>
      <p:sp>
        <p:nvSpPr>
          <p:cNvPr id="196" name="Google Shape;196;p2" descr="Na mosca com preenchimento sólido"/>
          <p:cNvSpPr/>
          <p:nvPr/>
        </p:nvSpPr>
        <p:spPr>
          <a:xfrm>
            <a:off x="6162398" y="3087934"/>
            <a:ext cx="989138" cy="989138"/>
          </a:xfrm>
          <a:prstGeom prst="rect">
            <a:avLst/>
          </a:prstGeom>
          <a:noFill/>
          <a:ln>
            <a:noFill/>
          </a:ln>
        </p:spPr>
        <p:txBody>
          <a:bodyPr/>
          <a:lstStyle/>
          <a:p>
            <a:endParaRPr lang="pt-B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23"/>
          <p:cNvSpPr txBox="1"/>
          <p:nvPr/>
        </p:nvSpPr>
        <p:spPr>
          <a:xfrm>
            <a:off x="0" y="908721"/>
            <a:ext cx="12192000" cy="532629"/>
          </a:xfrm>
          <a:prstGeom prst="rect">
            <a:avLst/>
          </a:prstGeom>
          <a:noFill/>
          <a:ln>
            <a:noFill/>
          </a:ln>
        </p:spPr>
        <p:txBody>
          <a:bodyPr spcFirstLastPara="1" wrap="square" lIns="100750" tIns="50375" rIns="100750" bIns="50375"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5 - Como você avalia a facilidade de acesso à lista de prestadores de serviços credenciados pelo seu plano de saúde (por exemplo: médico, dentistas, psicólogos, fisioterapeutas, hospitais, laboratórios e outros) por meio físico ou digital (por exemplo: livro, aplicativo de celular, site na internet)?</a:t>
            </a:r>
            <a:endParaRPr/>
          </a:p>
        </p:txBody>
      </p:sp>
      <p:graphicFrame>
        <p:nvGraphicFramePr>
          <p:cNvPr id="441" name="Google Shape;441;p23"/>
          <p:cNvGraphicFramePr/>
          <p:nvPr/>
        </p:nvGraphicFramePr>
        <p:xfrm>
          <a:off x="9206521" y="1684799"/>
          <a:ext cx="2848450" cy="1831200"/>
        </p:xfrm>
        <a:graphic>
          <a:graphicData uri="http://schemas.openxmlformats.org/drawingml/2006/table">
            <a:tbl>
              <a:tblPr>
                <a:noFill/>
                <a:tableStyleId>{0609059D-DE75-4F71-AF5F-33A09864BCF8}</a:tableStyleId>
              </a:tblPr>
              <a:tblGrid>
                <a:gridCol w="1424225">
                  <a:extLst>
                    <a:ext uri="{9D8B030D-6E8A-4147-A177-3AD203B41FA5}">
                      <a16:colId xmlns:a16="http://schemas.microsoft.com/office/drawing/2014/main" val="20000"/>
                    </a:ext>
                  </a:extLst>
                </a:gridCol>
                <a:gridCol w="1424225">
                  <a:extLst>
                    <a:ext uri="{9D8B030D-6E8A-4147-A177-3AD203B41FA5}">
                      <a16:colId xmlns:a16="http://schemas.microsoft.com/office/drawing/2014/main" val="20001"/>
                    </a:ext>
                  </a:extLst>
                </a:gridCol>
              </a:tblGrid>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Faixa Etária</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T2B</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18 a 25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62,8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1"/>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26 a 35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74,7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2"/>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36 a 45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70,8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3"/>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46 a 55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66,7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4"/>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56 a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63,9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5"/>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Mais de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86,4</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EFBD"/>
                    </a:solidFill>
                  </a:tcPr>
                </a:tc>
                <a:extLst>
                  <a:ext uri="{0D108BD9-81ED-4DB2-BD59-A6C34878D82A}">
                    <a16:rowId xmlns:a16="http://schemas.microsoft.com/office/drawing/2014/main" val="10006"/>
                  </a:ext>
                </a:extLst>
              </a:tr>
            </a:tbl>
          </a:graphicData>
        </a:graphic>
      </p:graphicFrame>
      <p:sp>
        <p:nvSpPr>
          <p:cNvPr id="442" name="Google Shape;442;p23"/>
          <p:cNvSpPr/>
          <p:nvPr/>
        </p:nvSpPr>
        <p:spPr>
          <a:xfrm>
            <a:off x="568320" y="1554851"/>
            <a:ext cx="1737764" cy="937664"/>
          </a:xfrm>
          <a:prstGeom prst="rightArrow">
            <a:avLst>
              <a:gd name="adj1" fmla="val 50000"/>
              <a:gd name="adj2" fmla="val 5000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404040"/>
                </a:solidFill>
                <a:latin typeface="Calibri"/>
                <a:ea typeface="Calibri"/>
                <a:cs typeface="Calibri"/>
                <a:sym typeface="Calibri"/>
              </a:rPr>
              <a:t>Percepção</a:t>
            </a:r>
            <a:endParaRPr/>
          </a:p>
        </p:txBody>
      </p:sp>
      <p:graphicFrame>
        <p:nvGraphicFramePr>
          <p:cNvPr id="443" name="Google Shape;443;p23"/>
          <p:cNvGraphicFramePr/>
          <p:nvPr/>
        </p:nvGraphicFramePr>
        <p:xfrm>
          <a:off x="39404" y="5101556"/>
          <a:ext cx="6056600" cy="847725"/>
        </p:xfrm>
        <a:graphic>
          <a:graphicData uri="http://schemas.openxmlformats.org/drawingml/2006/table">
            <a:tbl>
              <a:tblPr>
                <a:noFill/>
                <a:tableStyleId>{0609059D-DE75-4F71-AF5F-33A09864BCF8}</a:tableStyleId>
              </a:tblPr>
              <a:tblGrid>
                <a:gridCol w="6056600">
                  <a:extLst>
                    <a:ext uri="{9D8B030D-6E8A-4147-A177-3AD203B41FA5}">
                      <a16:colId xmlns:a16="http://schemas.microsoft.com/office/drawing/2014/main" val="20000"/>
                    </a:ext>
                  </a:extLst>
                </a:gridCol>
              </a:tblGrid>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579</a:t>
                      </a:r>
                      <a:r>
                        <a:rPr lang="pt-BR" sz="1000" b="0" i="0" u="none" strike="noStrike" cap="none">
                          <a:solidFill>
                            <a:srgbClr val="404040"/>
                          </a:solidFill>
                          <a:latin typeface="Calibri"/>
                          <a:ea typeface="Calibri"/>
                          <a:cs typeface="Calibri"/>
                          <a:sym typeface="Calibri"/>
                        </a:rPr>
                        <a:t> | Margem de Erro: </a:t>
                      </a:r>
                      <a:r>
                        <a:rPr lang="pt-BR" sz="1000" b="1" i="0" u="none" strike="noStrike" cap="none">
                          <a:solidFill>
                            <a:srgbClr val="404040"/>
                          </a:solidFill>
                          <a:latin typeface="Calibri"/>
                          <a:ea typeface="Calibri"/>
                          <a:cs typeface="Calibri"/>
                          <a:sym typeface="Calibri"/>
                        </a:rPr>
                        <a:t>3,40.</a:t>
                      </a:r>
                      <a:endParaRPr sz="1000" b="0" i="0" u="none" strike="noStrike" cap="none">
                        <a:solidFill>
                          <a:srgbClr val="404040"/>
                        </a:solidFill>
                        <a:latin typeface="Calibri"/>
                        <a:ea typeface="Calibri"/>
                        <a:cs typeface="Calibri"/>
                        <a:sym typeface="Calibri"/>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acessei = Nunca acessei a lista de prestadores de serviços credenciados: </a:t>
                      </a:r>
                      <a:r>
                        <a:rPr lang="pt-BR" sz="1000" b="1" i="0" u="none" strike="noStrike" cap="none">
                          <a:solidFill>
                            <a:srgbClr val="404040"/>
                          </a:solidFill>
                          <a:latin typeface="Calibri"/>
                          <a:ea typeface="Calibri"/>
                          <a:cs typeface="Calibri"/>
                          <a:sym typeface="Calibri"/>
                        </a:rPr>
                        <a:t>34 entrevistados </a:t>
                      </a:r>
                      <a:r>
                        <a:rPr lang="pt-BR" sz="1000" b="0" i="0" u="none" strike="noStrike" cap="none">
                          <a:solidFill>
                            <a:srgbClr val="404040"/>
                          </a:solidFill>
                          <a:latin typeface="Calibri"/>
                          <a:ea typeface="Calibri"/>
                          <a:cs typeface="Calibri"/>
                          <a:sym typeface="Calibri"/>
                        </a:rPr>
                        <a:t>(não considerado para cálculo dos resultados).</a:t>
                      </a:r>
                      <a:endParaRPr/>
                    </a:p>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 = Não sei/Não me lembro: </a:t>
                      </a:r>
                      <a:r>
                        <a:rPr lang="pt-BR" sz="1000" b="1" i="0" u="none" strike="noStrike" cap="none">
                          <a:solidFill>
                            <a:srgbClr val="404040"/>
                          </a:solidFill>
                          <a:latin typeface="Calibri"/>
                          <a:ea typeface="Calibri"/>
                          <a:cs typeface="Calibri"/>
                          <a:sym typeface="Calibri"/>
                        </a:rPr>
                        <a:t>0 entrevistados </a:t>
                      </a:r>
                      <a:r>
                        <a:rPr lang="pt-BR" sz="1000" b="0" i="0" u="none" strike="noStrike" cap="none">
                          <a:solidFill>
                            <a:srgbClr val="404040"/>
                          </a:solidFill>
                          <a:latin typeface="Calibri"/>
                          <a:ea typeface="Calibri"/>
                          <a:cs typeface="Calibri"/>
                          <a:sym typeface="Calibri"/>
                        </a:rPr>
                        <a:t>(não considerados para cálculo dos indicadores).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900" b="0" i="0" u="none" strike="noStrike" cap="none">
                          <a:solidFill>
                            <a:srgbClr val="404040"/>
                          </a:solidFill>
                          <a:latin typeface="Calibri"/>
                          <a:ea typeface="Calibri"/>
                          <a:cs typeface="Calibri"/>
                          <a:sym typeface="Calibri"/>
                        </a:rPr>
                        <a:t>Nota: Resultados apresentados em percentual (%).</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444" name="Google Shape;444;p23"/>
          <p:cNvGraphicFramePr/>
          <p:nvPr/>
        </p:nvGraphicFramePr>
        <p:xfrm>
          <a:off x="142704" y="4277411"/>
          <a:ext cx="5189450" cy="678875"/>
        </p:xfrm>
        <a:graphic>
          <a:graphicData uri="http://schemas.openxmlformats.org/drawingml/2006/table">
            <a:tbl>
              <a:tblPr>
                <a:noFill/>
                <a:tableStyleId>{0609059D-DE75-4F71-AF5F-33A09864BCF8}</a:tableStyleId>
              </a:tblPr>
              <a:tblGrid>
                <a:gridCol w="741350">
                  <a:extLst>
                    <a:ext uri="{9D8B030D-6E8A-4147-A177-3AD203B41FA5}">
                      <a16:colId xmlns:a16="http://schemas.microsoft.com/office/drawing/2014/main" val="20000"/>
                    </a:ext>
                  </a:extLst>
                </a:gridCol>
                <a:gridCol w="741350">
                  <a:extLst>
                    <a:ext uri="{9D8B030D-6E8A-4147-A177-3AD203B41FA5}">
                      <a16:colId xmlns:a16="http://schemas.microsoft.com/office/drawing/2014/main" val="20001"/>
                    </a:ext>
                  </a:extLst>
                </a:gridCol>
                <a:gridCol w="741350">
                  <a:extLst>
                    <a:ext uri="{9D8B030D-6E8A-4147-A177-3AD203B41FA5}">
                      <a16:colId xmlns:a16="http://schemas.microsoft.com/office/drawing/2014/main" val="20002"/>
                    </a:ext>
                  </a:extLst>
                </a:gridCol>
                <a:gridCol w="741350">
                  <a:extLst>
                    <a:ext uri="{9D8B030D-6E8A-4147-A177-3AD203B41FA5}">
                      <a16:colId xmlns:a16="http://schemas.microsoft.com/office/drawing/2014/main" val="20003"/>
                    </a:ext>
                  </a:extLst>
                </a:gridCol>
                <a:gridCol w="741350">
                  <a:extLst>
                    <a:ext uri="{9D8B030D-6E8A-4147-A177-3AD203B41FA5}">
                      <a16:colId xmlns:a16="http://schemas.microsoft.com/office/drawing/2014/main" val="20004"/>
                    </a:ext>
                  </a:extLst>
                </a:gridCol>
                <a:gridCol w="741350">
                  <a:extLst>
                    <a:ext uri="{9D8B030D-6E8A-4147-A177-3AD203B41FA5}">
                      <a16:colId xmlns:a16="http://schemas.microsoft.com/office/drawing/2014/main" val="20005"/>
                    </a:ext>
                  </a:extLst>
                </a:gridCol>
                <a:gridCol w="741350">
                  <a:extLst>
                    <a:ext uri="{9D8B030D-6E8A-4147-A177-3AD203B41FA5}">
                      <a16:colId xmlns:a16="http://schemas.microsoft.com/office/drawing/2014/main" val="20006"/>
                    </a:ext>
                  </a:extLst>
                </a:gridCol>
              </a:tblGrid>
              <a:tr h="298925">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Regular</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acessei</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sei</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189975">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2,9</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5,4</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18,3</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39,5</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28,4</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5,5</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0,0</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89975">
                <a:tc gridSpan="7">
                  <a:txBody>
                    <a:bodyPr/>
                    <a:lstStyle/>
                    <a:p>
                      <a:pPr marL="0" marR="0" lvl="0" indent="0" algn="l" rtl="0">
                        <a:spcBef>
                          <a:spcPts val="0"/>
                        </a:spcBef>
                        <a:spcAft>
                          <a:spcPts val="0"/>
                        </a:spcAft>
                        <a:buNone/>
                      </a:pPr>
                      <a:r>
                        <a:rPr lang="pt-BR" sz="800" b="1" i="0" u="none" strike="noStrike" cap="none">
                          <a:solidFill>
                            <a:srgbClr val="A5A5A5"/>
                          </a:solidFill>
                          <a:latin typeface="Calibri"/>
                          <a:ea typeface="Calibri"/>
                          <a:cs typeface="Calibri"/>
                          <a:sym typeface="Calibri"/>
                        </a:rPr>
                        <a:t>FREQUÊNCIA</a:t>
                      </a:r>
                      <a:endParaRPr sz="1000" b="1" i="0" u="none" strike="noStrike" cap="none">
                        <a:solidFill>
                          <a:srgbClr val="A5A5A5"/>
                        </a:solidFill>
                        <a:latin typeface="Calibri"/>
                        <a:ea typeface="Calibri"/>
                        <a:cs typeface="Calibri"/>
                        <a:sym typeface="Calibri"/>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2"/>
                  </a:ext>
                </a:extLst>
              </a:tr>
            </a:tbl>
          </a:graphicData>
        </a:graphic>
      </p:graphicFrame>
      <p:sp>
        <p:nvSpPr>
          <p:cNvPr id="445" name="Google Shape;445;p23"/>
          <p:cNvSpPr/>
          <p:nvPr/>
        </p:nvSpPr>
        <p:spPr>
          <a:xfrm>
            <a:off x="2368520" y="2016671"/>
            <a:ext cx="1486196" cy="2551928"/>
          </a:xfrm>
          <a:prstGeom prst="rect">
            <a:avLst/>
          </a:prstGeom>
          <a:noFill/>
          <a:ln w="12700" cap="flat" cmpd="sng">
            <a:solidFill>
              <a:srgbClr val="FF7C80"/>
            </a:solidFill>
            <a:prstDash val="lgDash"/>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100">
              <a:solidFill>
                <a:srgbClr val="FFFFFF"/>
              </a:solidFill>
              <a:latin typeface="Calibri"/>
              <a:ea typeface="Calibri"/>
              <a:cs typeface="Calibri"/>
              <a:sym typeface="Calibri"/>
            </a:endParaRPr>
          </a:p>
        </p:txBody>
      </p:sp>
      <p:sp>
        <p:nvSpPr>
          <p:cNvPr id="446" name="Google Shape;446;p23"/>
          <p:cNvSpPr/>
          <p:nvPr/>
        </p:nvSpPr>
        <p:spPr>
          <a:xfrm>
            <a:off x="10629641" y="3229099"/>
            <a:ext cx="1423100" cy="271909"/>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47" name="Google Shape;447;p23"/>
          <p:cNvSpPr/>
          <p:nvPr/>
        </p:nvSpPr>
        <p:spPr>
          <a:xfrm>
            <a:off x="10629641" y="1949827"/>
            <a:ext cx="1423100" cy="271909"/>
          </a:xfrm>
          <a:prstGeom prst="rect">
            <a:avLst/>
          </a:prstGeom>
          <a:noFill/>
          <a:ln w="19050" cap="rnd" cmpd="sng">
            <a:solidFill>
              <a:srgbClr val="FF7C8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48" name="Google Shape;448;p23"/>
          <p:cNvSpPr/>
          <p:nvPr/>
        </p:nvSpPr>
        <p:spPr>
          <a:xfrm>
            <a:off x="6733230" y="3852062"/>
            <a:ext cx="5321757" cy="2880320"/>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Dentre os beneficiários que acessaram a lista de prestadores de serviços e souberam responder, </a:t>
            </a:r>
            <a:r>
              <a:rPr lang="pt-BR" sz="1200" b="1" dirty="0">
                <a:solidFill>
                  <a:srgbClr val="404040"/>
                </a:solidFill>
                <a:latin typeface="Calibri"/>
                <a:ea typeface="Calibri"/>
                <a:cs typeface="Calibri"/>
                <a:sym typeface="Calibri"/>
              </a:rPr>
              <a:t>71,9% </a:t>
            </a:r>
            <a:r>
              <a:rPr lang="pt-BR" sz="1200" dirty="0">
                <a:solidFill>
                  <a:srgbClr val="404040"/>
                </a:solidFill>
                <a:latin typeface="Calibri"/>
                <a:ea typeface="Calibri"/>
                <a:cs typeface="Calibri"/>
                <a:sym typeface="Calibri"/>
              </a:rPr>
              <a:t>dos entrevistados avaliaram positivamente este atributo (</a:t>
            </a:r>
            <a:r>
              <a:rPr lang="pt-BR" sz="1200" b="1" dirty="0">
                <a:solidFill>
                  <a:srgbClr val="404040"/>
                </a:solidFill>
                <a:latin typeface="Calibri"/>
                <a:ea typeface="Calibri"/>
                <a:cs typeface="Calibri"/>
                <a:sym typeface="Calibri"/>
              </a:rPr>
              <a:t>Bom</a:t>
            </a:r>
            <a:r>
              <a:rPr lang="pt-BR" sz="1200" dirty="0">
                <a:solidFill>
                  <a:srgbClr val="404040"/>
                </a:solidFill>
                <a:latin typeface="Calibri"/>
                <a:ea typeface="Calibri"/>
                <a:cs typeface="Calibri"/>
                <a:sym typeface="Calibri"/>
              </a:rPr>
              <a:t> e </a:t>
            </a:r>
            <a:r>
              <a:rPr lang="pt-BR" sz="1200" b="1" dirty="0">
                <a:solidFill>
                  <a:srgbClr val="404040"/>
                </a:solidFill>
                <a:latin typeface="Calibri"/>
                <a:ea typeface="Calibri"/>
                <a:cs typeface="Calibri"/>
                <a:sym typeface="Calibri"/>
              </a:rPr>
              <a:t>Muito bom</a:t>
            </a:r>
            <a:r>
              <a:rPr lang="pt-BR" sz="1200" dirty="0">
                <a:solidFill>
                  <a:srgbClr val="404040"/>
                </a:solidFill>
                <a:latin typeface="Calibri"/>
                <a:ea typeface="Calibri"/>
                <a:cs typeface="Calibri"/>
                <a:sym typeface="Calibri"/>
              </a:rPr>
              <a:t>),</a:t>
            </a:r>
            <a:r>
              <a:rPr lang="pt-BR" sz="1200" b="1" dirty="0">
                <a:solidFill>
                  <a:srgbClr val="404040"/>
                </a:solidFill>
                <a:latin typeface="Calibri"/>
                <a:ea typeface="Calibri"/>
                <a:cs typeface="Calibri"/>
                <a:sym typeface="Calibri"/>
              </a:rPr>
              <a:t> </a:t>
            </a:r>
            <a:r>
              <a:rPr lang="pt-BR" sz="1200" dirty="0">
                <a:solidFill>
                  <a:srgbClr val="404040"/>
                </a:solidFill>
                <a:latin typeface="Calibri"/>
                <a:ea typeface="Calibri"/>
                <a:cs typeface="Calibri"/>
                <a:sym typeface="Calibri"/>
              </a:rPr>
              <a:t>classificando-o em </a:t>
            </a:r>
            <a:r>
              <a:rPr lang="pt-BR" sz="1200" b="1" dirty="0">
                <a:solidFill>
                  <a:srgbClr val="404040"/>
                </a:solidFill>
                <a:latin typeface="Calibri"/>
                <a:ea typeface="Calibri"/>
                <a:cs typeface="Calibri"/>
                <a:sym typeface="Calibri"/>
              </a:rPr>
              <a:t>Não</a:t>
            </a:r>
            <a:r>
              <a:rPr lang="pt-BR" sz="1200" dirty="0">
                <a:solidFill>
                  <a:srgbClr val="404040"/>
                </a:solidFill>
                <a:latin typeface="Calibri"/>
                <a:ea typeface="Calibri"/>
                <a:cs typeface="Calibri"/>
                <a:sym typeface="Calibri"/>
              </a:rPr>
              <a:t> </a:t>
            </a:r>
            <a:r>
              <a:rPr lang="pt-BR" sz="1200" b="1" dirty="0">
                <a:solidFill>
                  <a:srgbClr val="404040"/>
                </a:solidFill>
                <a:latin typeface="Calibri"/>
                <a:ea typeface="Calibri"/>
                <a:cs typeface="Calibri"/>
                <a:sym typeface="Calibri"/>
              </a:rPr>
              <a:t>Conformidade</a:t>
            </a:r>
            <a:r>
              <a:rPr lang="pt-BR" sz="1200" dirty="0">
                <a:solidFill>
                  <a:srgbClr val="404040"/>
                </a:solidFill>
                <a:latin typeface="Calibri"/>
                <a:ea typeface="Calibri"/>
                <a:cs typeface="Calibri"/>
                <a:sym typeface="Calibri"/>
              </a:rPr>
              <a:t>.</a:t>
            </a:r>
            <a:r>
              <a:rPr lang="pt-BR" sz="1200" b="1" dirty="0">
                <a:solidFill>
                  <a:srgbClr val="404040"/>
                </a:solidFill>
                <a:latin typeface="Calibri"/>
                <a:ea typeface="Calibri"/>
                <a:cs typeface="Calibri"/>
                <a:sym typeface="Calibri"/>
              </a:rPr>
              <a:t> </a:t>
            </a:r>
            <a:r>
              <a:rPr lang="pt-BR" sz="1200" dirty="0">
                <a:solidFill>
                  <a:srgbClr val="404040"/>
                </a:solidFill>
                <a:latin typeface="Calibri"/>
                <a:ea typeface="Calibri"/>
                <a:cs typeface="Calibri"/>
                <a:sym typeface="Calibri"/>
              </a:rPr>
              <a:t>Destaque positivo</a:t>
            </a:r>
            <a:r>
              <a:rPr lang="pt-BR" sz="1200" b="1" dirty="0">
                <a:solidFill>
                  <a:srgbClr val="404040"/>
                </a:solidFill>
                <a:latin typeface="Calibri"/>
                <a:ea typeface="Calibri"/>
                <a:cs typeface="Calibri"/>
                <a:sym typeface="Calibri"/>
              </a:rPr>
              <a:t> </a:t>
            </a:r>
            <a:r>
              <a:rPr lang="pt-BR" sz="1200" dirty="0">
                <a:solidFill>
                  <a:srgbClr val="404040"/>
                </a:solidFill>
                <a:latin typeface="Calibri"/>
                <a:ea typeface="Calibri"/>
                <a:cs typeface="Calibri"/>
                <a:sym typeface="Calibri"/>
              </a:rPr>
              <a:t>para a opção </a:t>
            </a:r>
            <a:r>
              <a:rPr lang="pt-BR" sz="1200" b="1" dirty="0">
                <a:solidFill>
                  <a:srgbClr val="404040"/>
                </a:solidFill>
                <a:latin typeface="Calibri"/>
                <a:ea typeface="Calibri"/>
                <a:cs typeface="Calibri"/>
                <a:sym typeface="Calibri"/>
              </a:rPr>
              <a:t>Muito ruim</a:t>
            </a:r>
            <a:r>
              <a:rPr lang="pt-BR" sz="1200" dirty="0">
                <a:solidFill>
                  <a:srgbClr val="404040"/>
                </a:solidFill>
                <a:latin typeface="Calibri"/>
                <a:ea typeface="Calibri"/>
                <a:cs typeface="Calibri"/>
                <a:sym typeface="Calibri"/>
              </a:rPr>
              <a:t> que obteve apenas </a:t>
            </a:r>
            <a:r>
              <a:rPr lang="pt-BR" sz="1200" b="1" dirty="0">
                <a:solidFill>
                  <a:srgbClr val="404040"/>
                </a:solidFill>
                <a:latin typeface="Calibri"/>
                <a:ea typeface="Calibri"/>
                <a:cs typeface="Calibri"/>
                <a:sym typeface="Calibri"/>
              </a:rPr>
              <a:t>3,1% </a:t>
            </a:r>
            <a:r>
              <a:rPr lang="pt-BR" sz="1200" dirty="0">
                <a:solidFill>
                  <a:srgbClr val="404040"/>
                </a:solidFill>
                <a:latin typeface="Calibri"/>
                <a:ea typeface="Calibri"/>
                <a:cs typeface="Calibri"/>
                <a:sym typeface="Calibri"/>
              </a:rPr>
              <a:t>de menções</a:t>
            </a:r>
            <a:r>
              <a:rPr lang="pt-BR" sz="1200" b="1" dirty="0">
                <a:solidFill>
                  <a:srgbClr val="404040"/>
                </a:solidFill>
                <a:latin typeface="Calibri"/>
                <a:ea typeface="Calibri"/>
                <a:cs typeface="Calibri"/>
                <a:sym typeface="Calibri"/>
              </a:rPr>
              <a:t>.</a:t>
            </a:r>
            <a:r>
              <a:rPr lang="pt-BR" sz="1200" dirty="0">
                <a:solidFill>
                  <a:srgbClr val="404040"/>
                </a:solidFill>
                <a:latin typeface="Calibri"/>
                <a:ea typeface="Calibri"/>
                <a:cs typeface="Calibri"/>
                <a:sym typeface="Calibri"/>
              </a:rPr>
              <a:t> O maior índice de não satisfeitos está no gradiente </a:t>
            </a:r>
            <a:r>
              <a:rPr lang="pt-BR" sz="1200" b="1" dirty="0">
                <a:solidFill>
                  <a:srgbClr val="404040"/>
                </a:solidFill>
                <a:latin typeface="Calibri"/>
                <a:ea typeface="Calibri"/>
                <a:cs typeface="Calibri"/>
                <a:sym typeface="Calibri"/>
              </a:rPr>
              <a:t>Regular</a:t>
            </a:r>
            <a:r>
              <a:rPr lang="pt-BR" sz="1200" dirty="0">
                <a:solidFill>
                  <a:srgbClr val="404040"/>
                </a:solidFill>
                <a:latin typeface="Calibri"/>
                <a:ea typeface="Calibri"/>
                <a:cs typeface="Calibri"/>
                <a:sym typeface="Calibri"/>
              </a:rPr>
              <a:t> com </a:t>
            </a:r>
            <a:r>
              <a:rPr lang="pt-BR" sz="1200" b="1" dirty="0">
                <a:solidFill>
                  <a:srgbClr val="404040"/>
                </a:solidFill>
                <a:latin typeface="Calibri"/>
                <a:ea typeface="Calibri"/>
                <a:cs typeface="Calibri"/>
                <a:sym typeface="Calibri"/>
              </a:rPr>
              <a:t>19,3%</a:t>
            </a:r>
            <a:r>
              <a:rPr lang="pt-BR" sz="1200" dirty="0">
                <a:solidFill>
                  <a:srgbClr val="404040"/>
                </a:solidFill>
                <a:latin typeface="Calibri"/>
                <a:ea typeface="Calibri"/>
                <a:cs typeface="Calibri"/>
                <a:sym typeface="Calibri"/>
              </a:rPr>
              <a:t>.</a:t>
            </a:r>
            <a:endParaRPr dirty="0"/>
          </a:p>
          <a:p>
            <a:pPr marL="0" marR="0" lvl="0" indent="0" algn="just" rtl="0">
              <a:spcBef>
                <a:spcPts val="0"/>
              </a:spcBef>
              <a:spcAft>
                <a:spcPts val="0"/>
              </a:spcAft>
              <a:buNone/>
            </a:pPr>
            <a:endParaRPr sz="400" dirty="0">
              <a:solidFill>
                <a:srgbClr val="404040"/>
              </a:solidFill>
              <a:latin typeface="Calibri"/>
              <a:ea typeface="Calibri"/>
              <a:cs typeface="Calibri"/>
              <a:sym typeface="Calibri"/>
            </a:endParaRPr>
          </a:p>
          <a:p>
            <a:pPr lvl="0" algn="just"/>
            <a:r>
              <a:rPr lang="pt-BR" sz="1200" b="1" dirty="0">
                <a:solidFill>
                  <a:srgbClr val="404040"/>
                </a:solidFill>
                <a:latin typeface="Calibri"/>
                <a:ea typeface="Calibri"/>
                <a:cs typeface="Calibri"/>
                <a:sym typeface="Calibri"/>
              </a:rPr>
              <a:t>Ponto de atenção:  </a:t>
            </a:r>
            <a:r>
              <a:rPr lang="pt-BR" sz="1200" dirty="0">
                <a:solidFill>
                  <a:srgbClr val="404040"/>
                </a:solidFill>
                <a:latin typeface="Calibri"/>
                <a:ea typeface="Calibri"/>
                <a:cs typeface="Calibri"/>
                <a:sym typeface="Calibri"/>
              </a:rPr>
              <a:t>há um viés de baixa em função do maior volume de clientes que considera</a:t>
            </a:r>
            <a:r>
              <a:rPr lang="pt-BR" sz="1200" b="1" dirty="0">
                <a:solidFill>
                  <a:srgbClr val="404040"/>
                </a:solidFill>
                <a:latin typeface="Calibri"/>
                <a:ea typeface="Calibri"/>
                <a:cs typeface="Calibri"/>
                <a:sym typeface="Calibri"/>
              </a:rPr>
              <a:t> Bom </a:t>
            </a:r>
            <a:r>
              <a:rPr lang="pt-BR" sz="1200" dirty="0">
                <a:solidFill>
                  <a:srgbClr val="404040"/>
                </a:solidFill>
                <a:latin typeface="Calibri"/>
                <a:ea typeface="Calibri"/>
                <a:cs typeface="Calibri"/>
                <a:sym typeface="Calibri"/>
              </a:rPr>
              <a:t>dos que consideram </a:t>
            </a:r>
            <a:r>
              <a:rPr lang="pt-BR" sz="1200" b="1" dirty="0">
                <a:solidFill>
                  <a:srgbClr val="404040"/>
                </a:solidFill>
                <a:latin typeface="Calibri"/>
                <a:ea typeface="Calibri"/>
                <a:cs typeface="Calibri"/>
                <a:sym typeface="Calibri"/>
              </a:rPr>
              <a:t>Muito bom</a:t>
            </a:r>
            <a:r>
              <a:rPr lang="pt-BR" sz="1200" dirty="0">
                <a:solidFill>
                  <a:srgbClr val="404040"/>
                </a:solidFill>
                <a:latin typeface="Calibri"/>
                <a:ea typeface="Calibri"/>
                <a:cs typeface="Calibri"/>
                <a:sym typeface="Calibri"/>
              </a:rPr>
              <a:t>, indicando risco de migração para a </a:t>
            </a:r>
            <a:r>
              <a:rPr lang="pt-BR" sz="1200" b="1" dirty="0">
                <a:solidFill>
                  <a:srgbClr val="404040"/>
                </a:solidFill>
                <a:latin typeface="Calibri"/>
                <a:ea typeface="Calibri"/>
                <a:cs typeface="Calibri"/>
                <a:sym typeface="Calibri"/>
              </a:rPr>
              <a:t>não satisfação</a:t>
            </a:r>
            <a:r>
              <a:rPr lang="pt-BR" sz="1200" dirty="0">
                <a:solidFill>
                  <a:srgbClr val="404040"/>
                </a:solidFill>
                <a:latin typeface="Calibri"/>
                <a:ea typeface="Calibri"/>
                <a:cs typeface="Calibri"/>
                <a:sym typeface="Calibri"/>
              </a:rPr>
              <a:t>.</a:t>
            </a:r>
            <a:endParaRPr dirty="0"/>
          </a:p>
          <a:p>
            <a:pPr marL="0" marR="0" lvl="0" indent="0" algn="just" rtl="0">
              <a:spcBef>
                <a:spcPts val="0"/>
              </a:spcBef>
              <a:spcAft>
                <a:spcPts val="0"/>
              </a:spcAft>
              <a:buNone/>
            </a:pPr>
            <a:endParaRPr sz="400"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Analisando os perfis, a variação entre os gêneros é pequena ficando dentro da margem de erro, logo não é possível dizer que há um gênero com melhor resultado que outro.</a:t>
            </a:r>
            <a:r>
              <a:rPr lang="pt-BR" sz="1200" b="1" dirty="0">
                <a:solidFill>
                  <a:srgbClr val="404040"/>
                </a:solidFill>
                <a:latin typeface="Calibri"/>
                <a:ea typeface="Calibri"/>
                <a:cs typeface="Calibri"/>
                <a:sym typeface="Calibri"/>
              </a:rPr>
              <a:t> </a:t>
            </a:r>
            <a:r>
              <a:rPr lang="pt-BR" sz="1200" dirty="0">
                <a:solidFill>
                  <a:srgbClr val="404040"/>
                </a:solidFill>
                <a:latin typeface="Calibri"/>
                <a:ea typeface="Calibri"/>
                <a:cs typeface="Calibri"/>
                <a:sym typeface="Calibri"/>
              </a:rPr>
              <a:t>Por faixa etária, os beneficiários com </a:t>
            </a:r>
            <a:r>
              <a:rPr lang="pt-BR" sz="1200" b="1" dirty="0">
                <a:solidFill>
                  <a:srgbClr val="404040"/>
                </a:solidFill>
                <a:latin typeface="Calibri"/>
                <a:ea typeface="Calibri"/>
                <a:cs typeface="Calibri"/>
                <a:sym typeface="Calibri"/>
              </a:rPr>
              <a:t>Mais de 65 anos </a:t>
            </a:r>
            <a:r>
              <a:rPr lang="pt-BR" sz="1200" dirty="0">
                <a:solidFill>
                  <a:srgbClr val="404040"/>
                </a:solidFill>
                <a:latin typeface="Calibri"/>
                <a:ea typeface="Calibri"/>
                <a:cs typeface="Calibri"/>
                <a:sym typeface="Calibri"/>
              </a:rPr>
              <a:t>são os que estão mais satisfeitos, com </a:t>
            </a:r>
            <a:r>
              <a:rPr lang="pt-BR" sz="1200" b="1" dirty="0">
                <a:solidFill>
                  <a:srgbClr val="404040"/>
                </a:solidFill>
                <a:latin typeface="Calibri"/>
                <a:ea typeface="Calibri"/>
                <a:cs typeface="Calibri"/>
                <a:sym typeface="Calibri"/>
              </a:rPr>
              <a:t>86,4% </a:t>
            </a:r>
            <a:r>
              <a:rPr lang="pt-BR" sz="1200" dirty="0">
                <a:solidFill>
                  <a:srgbClr val="404040"/>
                </a:solidFill>
                <a:latin typeface="Calibri"/>
                <a:ea typeface="Calibri"/>
                <a:cs typeface="Calibri"/>
                <a:sym typeface="Calibri"/>
              </a:rPr>
              <a:t>na avaliação atingindo o patamar de </a:t>
            </a:r>
            <a:r>
              <a:rPr lang="pt-BR" sz="1200" b="1" dirty="0">
                <a:solidFill>
                  <a:srgbClr val="404040"/>
                </a:solidFill>
                <a:latin typeface="Calibri"/>
                <a:ea typeface="Calibri"/>
                <a:cs typeface="Calibri"/>
                <a:sym typeface="Calibri"/>
              </a:rPr>
              <a:t>Conformidade. </a:t>
            </a:r>
            <a:r>
              <a:rPr lang="pt-BR" sz="1200" dirty="0">
                <a:solidFill>
                  <a:srgbClr val="404040"/>
                </a:solidFill>
                <a:latin typeface="Calibri"/>
                <a:ea typeface="Calibri"/>
                <a:cs typeface="Calibri"/>
                <a:sym typeface="Calibri"/>
              </a:rPr>
              <a:t>Já os menos satisfeitos pertencem ao público </a:t>
            </a:r>
            <a:r>
              <a:rPr lang="pt-BR" sz="1200" b="1" dirty="0">
                <a:solidFill>
                  <a:srgbClr val="404040"/>
                </a:solidFill>
                <a:latin typeface="Calibri"/>
                <a:ea typeface="Calibri"/>
                <a:cs typeface="Calibri"/>
                <a:sym typeface="Calibri"/>
              </a:rPr>
              <a:t>De 18 a 25 anos</a:t>
            </a:r>
            <a:r>
              <a:rPr lang="pt-BR" sz="1200" dirty="0">
                <a:solidFill>
                  <a:srgbClr val="404040"/>
                </a:solidFill>
                <a:latin typeface="Calibri"/>
                <a:ea typeface="Calibri"/>
                <a:cs typeface="Calibri"/>
                <a:sym typeface="Calibri"/>
              </a:rPr>
              <a:t> com </a:t>
            </a:r>
            <a:r>
              <a:rPr lang="pt-BR" sz="1200" b="1" dirty="0">
                <a:solidFill>
                  <a:srgbClr val="404040"/>
                </a:solidFill>
                <a:latin typeface="Calibri"/>
                <a:ea typeface="Calibri"/>
                <a:cs typeface="Calibri"/>
                <a:sym typeface="Calibri"/>
              </a:rPr>
              <a:t>62,8</a:t>
            </a:r>
            <a:r>
              <a:rPr lang="pt-BR" sz="1200" dirty="0">
                <a:solidFill>
                  <a:srgbClr val="404040"/>
                </a:solidFill>
                <a:latin typeface="Calibri"/>
                <a:ea typeface="Calibri"/>
                <a:cs typeface="Calibri"/>
                <a:sym typeface="Calibri"/>
              </a:rPr>
              <a:t>%, atribuindo o patamar de </a:t>
            </a:r>
            <a:r>
              <a:rPr lang="pt-BR" sz="1200" b="1" dirty="0">
                <a:solidFill>
                  <a:srgbClr val="404040"/>
                </a:solidFill>
                <a:latin typeface="Calibri"/>
                <a:ea typeface="Calibri"/>
                <a:cs typeface="Calibri"/>
                <a:sym typeface="Calibri"/>
              </a:rPr>
              <a:t>Não Conformidade</a:t>
            </a:r>
            <a:r>
              <a:rPr lang="pt-BR" sz="1200" dirty="0">
                <a:solidFill>
                  <a:srgbClr val="404040"/>
                </a:solidFill>
                <a:latin typeface="Calibri"/>
                <a:ea typeface="Calibri"/>
                <a:cs typeface="Calibri"/>
                <a:sym typeface="Calibri"/>
              </a:rPr>
              <a:t>. </a:t>
            </a:r>
            <a:endParaRPr dirty="0"/>
          </a:p>
        </p:txBody>
      </p:sp>
      <p:sp>
        <p:nvSpPr>
          <p:cNvPr id="449" name="Google Shape;449;p23" descr="Fala com preenchimento sólido"/>
          <p:cNvSpPr/>
          <p:nvPr/>
        </p:nvSpPr>
        <p:spPr>
          <a:xfrm>
            <a:off x="6354157" y="3444603"/>
            <a:ext cx="638645" cy="638645"/>
          </a:xfrm>
          <a:prstGeom prst="rect">
            <a:avLst/>
          </a:prstGeom>
          <a:noFill/>
          <a:ln>
            <a:noFill/>
          </a:ln>
        </p:spPr>
        <p:txBody>
          <a:bodyPr/>
          <a:lstStyle/>
          <a:p>
            <a:endParaRPr lang="pt-BR"/>
          </a:p>
        </p:txBody>
      </p:sp>
      <p:sp>
        <p:nvSpPr>
          <p:cNvPr id="450" name="Google Shape;450;p23"/>
          <p:cNvSpPr/>
          <p:nvPr/>
        </p:nvSpPr>
        <p:spPr>
          <a:xfrm>
            <a:off x="2772639" y="1684799"/>
            <a:ext cx="667503" cy="663744"/>
          </a:xfrm>
          <a:prstGeom prst="ellipse">
            <a:avLst/>
          </a:prstGeom>
          <a:solidFill>
            <a:srgbClr val="FFB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3F3F3F"/>
                </a:solidFill>
                <a:latin typeface="Calibri"/>
                <a:ea typeface="Calibri"/>
                <a:cs typeface="Calibri"/>
                <a:sym typeface="Calibri"/>
              </a:rPr>
              <a:t>71,9</a:t>
            </a:r>
            <a:endParaRPr sz="1800" b="1">
              <a:solidFill>
                <a:srgbClr val="3F3F3F"/>
              </a:solidFill>
              <a:latin typeface="Calibri"/>
              <a:ea typeface="Calibri"/>
              <a:cs typeface="Calibri"/>
              <a:sym typeface="Calibri"/>
            </a:endParaRPr>
          </a:p>
        </p:txBody>
      </p:sp>
      <p:grpSp>
        <p:nvGrpSpPr>
          <p:cNvPr id="453" name="Google Shape;453;p23"/>
          <p:cNvGrpSpPr/>
          <p:nvPr/>
        </p:nvGrpSpPr>
        <p:grpSpPr>
          <a:xfrm>
            <a:off x="17597" y="6030691"/>
            <a:ext cx="4002330" cy="720080"/>
            <a:chOff x="3198545" y="2908991"/>
            <a:chExt cx="4002330" cy="720080"/>
          </a:xfrm>
        </p:grpSpPr>
        <p:sp>
          <p:nvSpPr>
            <p:cNvPr id="454" name="Google Shape;454;p23"/>
            <p:cNvSpPr/>
            <p:nvPr/>
          </p:nvSpPr>
          <p:spPr>
            <a:xfrm>
              <a:off x="3198545" y="2908991"/>
              <a:ext cx="3786306" cy="7200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55" name="Google Shape;455;p23"/>
            <p:cNvSpPr txBox="1"/>
            <p:nvPr/>
          </p:nvSpPr>
          <p:spPr>
            <a:xfrm>
              <a:off x="3703909" y="3272128"/>
              <a:ext cx="61664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Excelência / Força</a:t>
              </a:r>
              <a:endParaRPr/>
            </a:p>
          </p:txBody>
        </p:sp>
        <p:sp>
          <p:nvSpPr>
            <p:cNvPr id="456" name="Google Shape;456;p23"/>
            <p:cNvSpPr/>
            <p:nvPr/>
          </p:nvSpPr>
          <p:spPr>
            <a:xfrm>
              <a:off x="4282764" y="3307683"/>
              <a:ext cx="441876" cy="268671"/>
            </a:xfrm>
            <a:prstGeom prst="roundRect">
              <a:avLst>
                <a:gd name="adj" fmla="val 16667"/>
              </a:avLst>
            </a:prstGeom>
            <a:solidFill>
              <a:srgbClr val="FFEF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80 a 89%</a:t>
              </a:r>
              <a:endParaRPr/>
            </a:p>
          </p:txBody>
        </p:sp>
        <p:sp>
          <p:nvSpPr>
            <p:cNvPr id="457" name="Google Shape;457;p23"/>
            <p:cNvSpPr/>
            <p:nvPr/>
          </p:nvSpPr>
          <p:spPr>
            <a:xfrm>
              <a:off x="5483262" y="3314818"/>
              <a:ext cx="441876" cy="268671"/>
            </a:xfrm>
            <a:prstGeom prst="roundRect">
              <a:avLst>
                <a:gd name="adj" fmla="val 16667"/>
              </a:avLst>
            </a:prstGeom>
            <a:solidFill>
              <a:srgbClr val="FFB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0 a 79%</a:t>
              </a:r>
              <a:endParaRPr/>
            </a:p>
          </p:txBody>
        </p:sp>
        <p:sp>
          <p:nvSpPr>
            <p:cNvPr id="458" name="Google Shape;458;p23"/>
            <p:cNvSpPr/>
            <p:nvPr/>
          </p:nvSpPr>
          <p:spPr>
            <a:xfrm>
              <a:off x="3294308" y="3301752"/>
              <a:ext cx="441876" cy="268671"/>
            </a:xfrm>
            <a:prstGeom prst="roundRect">
              <a:avLst>
                <a:gd name="adj" fmla="val 16667"/>
              </a:avLst>
            </a:prstGeom>
            <a:solidFill>
              <a:srgbClr val="C8EC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90 a 100%</a:t>
              </a:r>
              <a:endParaRPr/>
            </a:p>
          </p:txBody>
        </p:sp>
        <p:sp>
          <p:nvSpPr>
            <p:cNvPr id="459" name="Google Shape;459;p23"/>
            <p:cNvSpPr txBox="1"/>
            <p:nvPr/>
          </p:nvSpPr>
          <p:spPr>
            <a:xfrm>
              <a:off x="3220353" y="2966183"/>
              <a:ext cx="268079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1100"/>
                <a:buFont typeface="Calibri"/>
                <a:buNone/>
              </a:pPr>
              <a:r>
                <a:rPr lang="pt-BR" sz="1100" b="1" i="0" u="none" strike="noStrike" cap="none">
                  <a:solidFill>
                    <a:srgbClr val="3F3F3F"/>
                  </a:solidFill>
                  <a:latin typeface="Calibri"/>
                  <a:ea typeface="Calibri"/>
                  <a:cs typeface="Calibri"/>
                  <a:sym typeface="Calibri"/>
                </a:rPr>
                <a:t>% Satisfação</a:t>
              </a:r>
              <a:endParaRPr/>
            </a:p>
          </p:txBody>
        </p:sp>
        <p:sp>
          <p:nvSpPr>
            <p:cNvPr id="460" name="Google Shape;460;p23"/>
            <p:cNvSpPr txBox="1"/>
            <p:nvPr/>
          </p:nvSpPr>
          <p:spPr>
            <a:xfrm>
              <a:off x="4680595" y="3284984"/>
              <a:ext cx="86409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Conformidade / Oportunidades</a:t>
              </a:r>
              <a:endParaRPr/>
            </a:p>
          </p:txBody>
        </p:sp>
        <p:sp>
          <p:nvSpPr>
            <p:cNvPr id="461" name="Google Shape;461;p23"/>
            <p:cNvSpPr txBox="1"/>
            <p:nvPr/>
          </p:nvSpPr>
          <p:spPr>
            <a:xfrm>
              <a:off x="5885314" y="3277581"/>
              <a:ext cx="131556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Não conformidade / Fraquezas ou Ameaças</a:t>
              </a:r>
              <a:endParaRPr/>
            </a:p>
          </p:txBody>
        </p:sp>
      </p:grpSp>
      <p:graphicFrame>
        <p:nvGraphicFramePr>
          <p:cNvPr id="462" name="Google Shape;462;p23"/>
          <p:cNvGraphicFramePr/>
          <p:nvPr/>
        </p:nvGraphicFramePr>
        <p:xfrm>
          <a:off x="1" y="2342329"/>
          <a:ext cx="3987398" cy="2226269"/>
        </p:xfrm>
        <a:graphic>
          <a:graphicData uri="http://schemas.openxmlformats.org/drawingml/2006/chart">
            <c:chart xmlns:c="http://schemas.openxmlformats.org/drawingml/2006/chart" xmlns:r="http://schemas.openxmlformats.org/officeDocument/2006/relationships" r:id="rId3"/>
          </a:graphicData>
        </a:graphic>
      </p:graphicFrame>
      <p:grpSp>
        <p:nvGrpSpPr>
          <p:cNvPr id="463" name="Google Shape;463;p23"/>
          <p:cNvGrpSpPr/>
          <p:nvPr/>
        </p:nvGrpSpPr>
        <p:grpSpPr>
          <a:xfrm>
            <a:off x="6726658" y="1412405"/>
            <a:ext cx="2408399" cy="2376001"/>
            <a:chOff x="0" y="0"/>
            <a:chExt cx="2237239" cy="2543175"/>
          </a:xfrm>
        </p:grpSpPr>
        <p:pic>
          <p:nvPicPr>
            <p:cNvPr id="464" name="Google Shape;464;p23" descr="Free vector graphic: Silhouette, Man, Women'S - Free Image ..."/>
            <p:cNvPicPr preferRelativeResize="0"/>
            <p:nvPr/>
          </p:nvPicPr>
          <p:blipFill rotWithShape="1">
            <a:blip r:embed="rId4">
              <a:alphaModFix/>
            </a:blip>
            <a:srcRect r="50076"/>
            <a:stretch/>
          </p:blipFill>
          <p:spPr>
            <a:xfrm>
              <a:off x="381001" y="161925"/>
              <a:ext cx="628649" cy="2257426"/>
            </a:xfrm>
            <a:prstGeom prst="rect">
              <a:avLst/>
            </a:prstGeom>
            <a:noFill/>
            <a:ln>
              <a:noFill/>
            </a:ln>
          </p:spPr>
        </p:pic>
        <p:pic>
          <p:nvPicPr>
            <p:cNvPr id="465" name="Google Shape;465;p23" descr="Free vector graphic: Silhouette, Man, Women'S - Free Image ..."/>
            <p:cNvPicPr preferRelativeResize="0"/>
            <p:nvPr/>
          </p:nvPicPr>
          <p:blipFill rotWithShape="1">
            <a:blip r:embed="rId5">
              <a:alphaModFix/>
            </a:blip>
            <a:srcRect l="50680"/>
            <a:stretch/>
          </p:blipFill>
          <p:spPr>
            <a:xfrm>
              <a:off x="1209675" y="190500"/>
              <a:ext cx="621046" cy="2257425"/>
            </a:xfrm>
            <a:prstGeom prst="rect">
              <a:avLst/>
            </a:prstGeom>
            <a:noFill/>
            <a:ln>
              <a:noFill/>
            </a:ln>
          </p:spPr>
        </p:pic>
        <p:graphicFrame>
          <p:nvGraphicFramePr>
            <p:cNvPr id="466" name="Google Shape;466;p23"/>
            <p:cNvGraphicFramePr/>
            <p:nvPr/>
          </p:nvGraphicFramePr>
          <p:xfrm>
            <a:off x="0" y="0"/>
            <a:ext cx="2237239" cy="2543175"/>
          </p:xfrm>
          <a:graphic>
            <a:graphicData uri="http://schemas.openxmlformats.org/drawingml/2006/chart">
              <c:chart xmlns:c="http://schemas.openxmlformats.org/drawingml/2006/chart" xmlns:r="http://schemas.openxmlformats.org/officeDocument/2006/relationships" r:id="rId6"/>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8"/>
                                        </p:tgtEl>
                                        <p:attrNameLst>
                                          <p:attrName>style.visibility</p:attrName>
                                        </p:attrNameLst>
                                      </p:cBhvr>
                                      <p:to>
                                        <p:strVal val="visible"/>
                                      </p:to>
                                    </p:set>
                                    <p:animEffect transition="in" filter="fade">
                                      <p:cBhvr>
                                        <p:cTn id="7" dur="5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24"/>
          <p:cNvSpPr txBox="1"/>
          <p:nvPr/>
        </p:nvSpPr>
        <p:spPr>
          <a:xfrm>
            <a:off x="0" y="908721"/>
            <a:ext cx="12192000" cy="532629"/>
          </a:xfrm>
          <a:prstGeom prst="rect">
            <a:avLst/>
          </a:prstGeom>
          <a:noFill/>
          <a:ln>
            <a:noFill/>
          </a:ln>
        </p:spPr>
        <p:txBody>
          <a:bodyPr spcFirstLastPara="1" wrap="square" lIns="100750" tIns="50375" rIns="100750" bIns="50375"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6 - Nos últimos 12 meses, quando você acessou seu plano de saúde (exemplos de acesso: SAC – serviço de apoio ao cliente, presencial, aplicativo de celular, sítio institucional da operadora na internet ou por meio eletrônico ) como você avalia seu atendimento, considerando o acesso às informações de que precisava?</a:t>
            </a:r>
            <a:endParaRPr/>
          </a:p>
        </p:txBody>
      </p:sp>
      <p:graphicFrame>
        <p:nvGraphicFramePr>
          <p:cNvPr id="472" name="Google Shape;472;p24"/>
          <p:cNvGraphicFramePr/>
          <p:nvPr/>
        </p:nvGraphicFramePr>
        <p:xfrm>
          <a:off x="9213057" y="1741802"/>
          <a:ext cx="2848450" cy="1831200"/>
        </p:xfrm>
        <a:graphic>
          <a:graphicData uri="http://schemas.openxmlformats.org/drawingml/2006/table">
            <a:tbl>
              <a:tblPr>
                <a:noFill/>
                <a:tableStyleId>{0609059D-DE75-4F71-AF5F-33A09864BCF8}</a:tableStyleId>
              </a:tblPr>
              <a:tblGrid>
                <a:gridCol w="1424225">
                  <a:extLst>
                    <a:ext uri="{9D8B030D-6E8A-4147-A177-3AD203B41FA5}">
                      <a16:colId xmlns:a16="http://schemas.microsoft.com/office/drawing/2014/main" val="20000"/>
                    </a:ext>
                  </a:extLst>
                </a:gridCol>
                <a:gridCol w="1424225">
                  <a:extLst>
                    <a:ext uri="{9D8B030D-6E8A-4147-A177-3AD203B41FA5}">
                      <a16:colId xmlns:a16="http://schemas.microsoft.com/office/drawing/2014/main" val="20001"/>
                    </a:ext>
                  </a:extLst>
                </a:gridCol>
              </a:tblGrid>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Faixa Etária</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T2B</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18 a 25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70,7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1"/>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26 a 35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72,6</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2"/>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36 a 45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64,4</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3"/>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46 a 55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62,5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4"/>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56 a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71,6</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5"/>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Mais de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76,0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6"/>
                  </a:ext>
                </a:extLst>
              </a:tr>
            </a:tbl>
          </a:graphicData>
        </a:graphic>
      </p:graphicFrame>
      <p:sp>
        <p:nvSpPr>
          <p:cNvPr id="473" name="Google Shape;473;p24"/>
          <p:cNvSpPr/>
          <p:nvPr/>
        </p:nvSpPr>
        <p:spPr>
          <a:xfrm>
            <a:off x="540050" y="1564452"/>
            <a:ext cx="1737764" cy="937664"/>
          </a:xfrm>
          <a:prstGeom prst="rightArrow">
            <a:avLst>
              <a:gd name="adj1" fmla="val 50000"/>
              <a:gd name="adj2" fmla="val 5000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404040"/>
                </a:solidFill>
                <a:latin typeface="Calibri"/>
                <a:ea typeface="Calibri"/>
                <a:cs typeface="Calibri"/>
                <a:sym typeface="Calibri"/>
              </a:rPr>
              <a:t>Percepção</a:t>
            </a:r>
            <a:endParaRPr/>
          </a:p>
        </p:txBody>
      </p:sp>
      <p:graphicFrame>
        <p:nvGraphicFramePr>
          <p:cNvPr id="474" name="Google Shape;474;p24"/>
          <p:cNvGraphicFramePr/>
          <p:nvPr/>
        </p:nvGraphicFramePr>
        <p:xfrm>
          <a:off x="107138" y="5101556"/>
          <a:ext cx="5844850" cy="847725"/>
        </p:xfrm>
        <a:graphic>
          <a:graphicData uri="http://schemas.openxmlformats.org/drawingml/2006/table">
            <a:tbl>
              <a:tblPr>
                <a:noFill/>
                <a:tableStyleId>{0609059D-DE75-4F71-AF5F-33A09864BCF8}</a:tableStyleId>
              </a:tblPr>
              <a:tblGrid>
                <a:gridCol w="5844850">
                  <a:extLst>
                    <a:ext uri="{9D8B030D-6E8A-4147-A177-3AD203B41FA5}">
                      <a16:colId xmlns:a16="http://schemas.microsoft.com/office/drawing/2014/main" val="20000"/>
                    </a:ext>
                  </a:extLst>
                </a:gridCol>
              </a:tblGrid>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524</a:t>
                      </a:r>
                      <a:r>
                        <a:rPr lang="pt-BR" sz="1000" b="0" i="0" u="none" strike="noStrike" cap="none">
                          <a:solidFill>
                            <a:srgbClr val="404040"/>
                          </a:solidFill>
                          <a:latin typeface="Calibri"/>
                          <a:ea typeface="Calibri"/>
                          <a:cs typeface="Calibri"/>
                          <a:sym typeface="Calibri"/>
                        </a:rPr>
                        <a:t> | Margem de Erro: </a:t>
                      </a:r>
                      <a:r>
                        <a:rPr lang="pt-BR" sz="1000" b="1" i="0" u="none" strike="noStrike" cap="none">
                          <a:solidFill>
                            <a:srgbClr val="404040"/>
                          </a:solidFill>
                          <a:latin typeface="Calibri"/>
                          <a:ea typeface="Calibri"/>
                          <a:cs typeface="Calibri"/>
                          <a:sym typeface="Calibri"/>
                        </a:rPr>
                        <a:t>3,57.</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acessei = Nos últimos 12 meses não acessei meu plano de saúde: </a:t>
                      </a:r>
                      <a:r>
                        <a:rPr lang="pt-BR" sz="1000" b="1" i="0" u="none" strike="noStrike" cap="none">
                          <a:solidFill>
                            <a:srgbClr val="404040"/>
                          </a:solidFill>
                          <a:latin typeface="Calibri"/>
                          <a:ea typeface="Calibri"/>
                          <a:cs typeface="Calibri"/>
                          <a:sym typeface="Calibri"/>
                        </a:rPr>
                        <a:t>68 entrevistados </a:t>
                      </a:r>
                      <a:r>
                        <a:rPr lang="pt-BR" sz="1000" b="0" i="0" u="none" strike="noStrike" cap="none">
                          <a:solidFill>
                            <a:srgbClr val="404040"/>
                          </a:solidFill>
                          <a:latin typeface="Calibri"/>
                          <a:ea typeface="Calibri"/>
                          <a:cs typeface="Calibri"/>
                          <a:sym typeface="Calibri"/>
                        </a:rPr>
                        <a:t>(não considerado para cálculo dos resultados).</a:t>
                      </a:r>
                      <a:endParaRPr/>
                    </a:p>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 = Não sei/Não me lembro: </a:t>
                      </a:r>
                      <a:r>
                        <a:rPr lang="pt-BR" sz="1000" b="1" i="0" u="none" strike="noStrike" cap="none">
                          <a:solidFill>
                            <a:srgbClr val="404040"/>
                          </a:solidFill>
                          <a:latin typeface="Calibri"/>
                          <a:ea typeface="Calibri"/>
                          <a:cs typeface="Calibri"/>
                          <a:sym typeface="Calibri"/>
                        </a:rPr>
                        <a:t>21 entrevistados </a:t>
                      </a:r>
                      <a:r>
                        <a:rPr lang="pt-BR" sz="1000" b="0" i="0" u="none" strike="noStrike" cap="none">
                          <a:solidFill>
                            <a:srgbClr val="404040"/>
                          </a:solidFill>
                          <a:latin typeface="Calibri"/>
                          <a:ea typeface="Calibri"/>
                          <a:cs typeface="Calibri"/>
                          <a:sym typeface="Calibri"/>
                        </a:rPr>
                        <a:t>(não considerados para cálculo dos indicadores).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900" b="0" i="0" u="none" strike="noStrike" cap="none">
                          <a:solidFill>
                            <a:srgbClr val="404040"/>
                          </a:solidFill>
                          <a:latin typeface="Calibri"/>
                          <a:ea typeface="Calibri"/>
                          <a:cs typeface="Calibri"/>
                          <a:sym typeface="Calibri"/>
                        </a:rPr>
                        <a:t>Nota: Resultados apresentados em percentual (%).</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475" name="Google Shape;475;p24"/>
          <p:cNvGraphicFramePr/>
          <p:nvPr/>
        </p:nvGraphicFramePr>
        <p:xfrm>
          <a:off x="114434" y="4287012"/>
          <a:ext cx="5189450" cy="678875"/>
        </p:xfrm>
        <a:graphic>
          <a:graphicData uri="http://schemas.openxmlformats.org/drawingml/2006/table">
            <a:tbl>
              <a:tblPr>
                <a:noFill/>
                <a:tableStyleId>{0609059D-DE75-4F71-AF5F-33A09864BCF8}</a:tableStyleId>
              </a:tblPr>
              <a:tblGrid>
                <a:gridCol w="741350">
                  <a:extLst>
                    <a:ext uri="{9D8B030D-6E8A-4147-A177-3AD203B41FA5}">
                      <a16:colId xmlns:a16="http://schemas.microsoft.com/office/drawing/2014/main" val="20000"/>
                    </a:ext>
                  </a:extLst>
                </a:gridCol>
                <a:gridCol w="741350">
                  <a:extLst>
                    <a:ext uri="{9D8B030D-6E8A-4147-A177-3AD203B41FA5}">
                      <a16:colId xmlns:a16="http://schemas.microsoft.com/office/drawing/2014/main" val="20001"/>
                    </a:ext>
                  </a:extLst>
                </a:gridCol>
                <a:gridCol w="741350">
                  <a:extLst>
                    <a:ext uri="{9D8B030D-6E8A-4147-A177-3AD203B41FA5}">
                      <a16:colId xmlns:a16="http://schemas.microsoft.com/office/drawing/2014/main" val="20002"/>
                    </a:ext>
                  </a:extLst>
                </a:gridCol>
                <a:gridCol w="741350">
                  <a:extLst>
                    <a:ext uri="{9D8B030D-6E8A-4147-A177-3AD203B41FA5}">
                      <a16:colId xmlns:a16="http://schemas.microsoft.com/office/drawing/2014/main" val="20003"/>
                    </a:ext>
                  </a:extLst>
                </a:gridCol>
                <a:gridCol w="741350">
                  <a:extLst>
                    <a:ext uri="{9D8B030D-6E8A-4147-A177-3AD203B41FA5}">
                      <a16:colId xmlns:a16="http://schemas.microsoft.com/office/drawing/2014/main" val="20004"/>
                    </a:ext>
                  </a:extLst>
                </a:gridCol>
                <a:gridCol w="741350">
                  <a:extLst>
                    <a:ext uri="{9D8B030D-6E8A-4147-A177-3AD203B41FA5}">
                      <a16:colId xmlns:a16="http://schemas.microsoft.com/office/drawing/2014/main" val="20005"/>
                    </a:ext>
                  </a:extLst>
                </a:gridCol>
                <a:gridCol w="741350">
                  <a:extLst>
                    <a:ext uri="{9D8B030D-6E8A-4147-A177-3AD203B41FA5}">
                      <a16:colId xmlns:a16="http://schemas.microsoft.com/office/drawing/2014/main" val="20006"/>
                    </a:ext>
                  </a:extLst>
                </a:gridCol>
              </a:tblGrid>
              <a:tr h="298925">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Regular</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acessei</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sei</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189975">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3,6</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5,2</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17,8</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36,2</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22,7</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11,1</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3,4</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89975">
                <a:tc gridSpan="7">
                  <a:txBody>
                    <a:bodyPr/>
                    <a:lstStyle/>
                    <a:p>
                      <a:pPr marL="0" marR="0" lvl="0" indent="0" algn="l" rtl="0">
                        <a:spcBef>
                          <a:spcPts val="0"/>
                        </a:spcBef>
                        <a:spcAft>
                          <a:spcPts val="0"/>
                        </a:spcAft>
                        <a:buNone/>
                      </a:pPr>
                      <a:r>
                        <a:rPr lang="pt-BR" sz="800" b="1" i="0" u="none" strike="noStrike" cap="none">
                          <a:solidFill>
                            <a:srgbClr val="A5A5A5"/>
                          </a:solidFill>
                          <a:latin typeface="Calibri"/>
                          <a:ea typeface="Calibri"/>
                          <a:cs typeface="Calibri"/>
                          <a:sym typeface="Calibri"/>
                        </a:rPr>
                        <a:t>FREQUÊNCIA</a:t>
                      </a:r>
                      <a:endParaRPr sz="1000" b="1" i="0" u="none" strike="noStrike" cap="none">
                        <a:solidFill>
                          <a:srgbClr val="A5A5A5"/>
                        </a:solidFill>
                        <a:latin typeface="Calibri"/>
                        <a:ea typeface="Calibri"/>
                        <a:cs typeface="Calibri"/>
                        <a:sym typeface="Calibri"/>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2"/>
                  </a:ext>
                </a:extLst>
              </a:tr>
            </a:tbl>
          </a:graphicData>
        </a:graphic>
      </p:graphicFrame>
      <p:sp>
        <p:nvSpPr>
          <p:cNvPr id="476" name="Google Shape;476;p24"/>
          <p:cNvSpPr/>
          <p:nvPr/>
        </p:nvSpPr>
        <p:spPr>
          <a:xfrm>
            <a:off x="2340250" y="2026272"/>
            <a:ext cx="1486196" cy="2551928"/>
          </a:xfrm>
          <a:prstGeom prst="rect">
            <a:avLst/>
          </a:prstGeom>
          <a:noFill/>
          <a:ln w="12700" cap="flat" cmpd="sng">
            <a:solidFill>
              <a:srgbClr val="FF7979"/>
            </a:solidFill>
            <a:prstDash val="lgDash"/>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100">
              <a:solidFill>
                <a:srgbClr val="FFFFFF"/>
              </a:solidFill>
              <a:latin typeface="Calibri"/>
              <a:ea typeface="Calibri"/>
              <a:cs typeface="Calibri"/>
              <a:sym typeface="Calibri"/>
            </a:endParaRPr>
          </a:p>
        </p:txBody>
      </p:sp>
      <p:sp>
        <p:nvSpPr>
          <p:cNvPr id="477" name="Google Shape;477;p24"/>
          <p:cNvSpPr/>
          <p:nvPr/>
        </p:nvSpPr>
        <p:spPr>
          <a:xfrm>
            <a:off x="10637290" y="3301107"/>
            <a:ext cx="1423100" cy="271909"/>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8" name="Google Shape;478;p24"/>
          <p:cNvSpPr/>
          <p:nvPr/>
        </p:nvSpPr>
        <p:spPr>
          <a:xfrm>
            <a:off x="10637290" y="2770251"/>
            <a:ext cx="1423100" cy="271909"/>
          </a:xfrm>
          <a:prstGeom prst="rect">
            <a:avLst/>
          </a:prstGeom>
          <a:noFill/>
          <a:ln w="19050" cap="rnd" cmpd="sng">
            <a:solidFill>
              <a:srgbClr val="FF7C8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479" name="Google Shape;479;p24"/>
          <p:cNvSpPr/>
          <p:nvPr/>
        </p:nvSpPr>
        <p:spPr>
          <a:xfrm>
            <a:off x="6014424" y="3976050"/>
            <a:ext cx="6070439" cy="2765317"/>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Dentre os beneficiários que acessaram o plano de saúde e souberam responder, </a:t>
            </a:r>
            <a:r>
              <a:rPr lang="pt-BR" sz="1200" b="1" dirty="0">
                <a:solidFill>
                  <a:srgbClr val="404040"/>
                </a:solidFill>
                <a:latin typeface="Calibri"/>
                <a:ea typeface="Calibri"/>
                <a:cs typeface="Calibri"/>
                <a:sym typeface="Calibri"/>
              </a:rPr>
              <a:t>68,9%</a:t>
            </a:r>
            <a:r>
              <a:rPr lang="pt-BR" sz="1200" dirty="0">
                <a:solidFill>
                  <a:srgbClr val="404040"/>
                </a:solidFill>
                <a:latin typeface="Calibri"/>
                <a:ea typeface="Calibri"/>
                <a:cs typeface="Calibri"/>
                <a:sym typeface="Calibri"/>
              </a:rPr>
              <a:t> avaliaram positivamente (opções </a:t>
            </a:r>
            <a:r>
              <a:rPr lang="pt-BR" sz="1200" b="1" dirty="0">
                <a:solidFill>
                  <a:srgbClr val="404040"/>
                </a:solidFill>
                <a:latin typeface="Calibri"/>
                <a:ea typeface="Calibri"/>
                <a:cs typeface="Calibri"/>
                <a:sym typeface="Calibri"/>
              </a:rPr>
              <a:t>Bom</a:t>
            </a:r>
            <a:r>
              <a:rPr lang="pt-BR" sz="1200" dirty="0">
                <a:solidFill>
                  <a:srgbClr val="404040"/>
                </a:solidFill>
                <a:latin typeface="Calibri"/>
                <a:ea typeface="Calibri"/>
                <a:cs typeface="Calibri"/>
                <a:sym typeface="Calibri"/>
              </a:rPr>
              <a:t> e </a:t>
            </a:r>
            <a:r>
              <a:rPr lang="pt-BR" sz="1200" b="1" dirty="0">
                <a:solidFill>
                  <a:srgbClr val="404040"/>
                </a:solidFill>
                <a:latin typeface="Calibri"/>
                <a:ea typeface="Calibri"/>
                <a:cs typeface="Calibri"/>
                <a:sym typeface="Calibri"/>
              </a:rPr>
              <a:t>Muito</a:t>
            </a:r>
            <a:r>
              <a:rPr lang="pt-BR" sz="1200" dirty="0">
                <a:solidFill>
                  <a:srgbClr val="404040"/>
                </a:solidFill>
                <a:latin typeface="Calibri"/>
                <a:ea typeface="Calibri"/>
                <a:cs typeface="Calibri"/>
                <a:sym typeface="Calibri"/>
              </a:rPr>
              <a:t> </a:t>
            </a:r>
            <a:r>
              <a:rPr lang="pt-BR" sz="1200" b="1" dirty="0">
                <a:solidFill>
                  <a:srgbClr val="404040"/>
                </a:solidFill>
                <a:latin typeface="Calibri"/>
                <a:ea typeface="Calibri"/>
                <a:cs typeface="Calibri"/>
                <a:sym typeface="Calibri"/>
              </a:rPr>
              <a:t>bom</a:t>
            </a:r>
            <a:r>
              <a:rPr lang="pt-BR" sz="1200" dirty="0">
                <a:solidFill>
                  <a:srgbClr val="404040"/>
                </a:solidFill>
                <a:latin typeface="Calibri"/>
                <a:ea typeface="Calibri"/>
                <a:cs typeface="Calibri"/>
                <a:sym typeface="Calibri"/>
              </a:rPr>
              <a:t>), colocando o atributo em </a:t>
            </a:r>
            <a:r>
              <a:rPr lang="pt-BR" sz="1200" b="1" dirty="0">
                <a:solidFill>
                  <a:srgbClr val="404040"/>
                </a:solidFill>
                <a:latin typeface="Calibri"/>
                <a:ea typeface="Calibri"/>
                <a:cs typeface="Calibri"/>
                <a:sym typeface="Calibri"/>
              </a:rPr>
              <a:t>Não</a:t>
            </a:r>
            <a:r>
              <a:rPr lang="pt-BR" sz="1200" dirty="0">
                <a:solidFill>
                  <a:srgbClr val="404040"/>
                </a:solidFill>
                <a:latin typeface="Calibri"/>
                <a:ea typeface="Calibri"/>
                <a:cs typeface="Calibri"/>
                <a:sym typeface="Calibri"/>
              </a:rPr>
              <a:t> </a:t>
            </a:r>
            <a:r>
              <a:rPr lang="pt-BR" sz="1200" b="1" dirty="0">
                <a:solidFill>
                  <a:srgbClr val="404040"/>
                </a:solidFill>
                <a:latin typeface="Calibri"/>
                <a:ea typeface="Calibri"/>
                <a:cs typeface="Calibri"/>
                <a:sym typeface="Calibri"/>
              </a:rPr>
              <a:t>Conformidade</a:t>
            </a:r>
            <a:r>
              <a:rPr lang="pt-BR" sz="1200" dirty="0">
                <a:solidFill>
                  <a:srgbClr val="404040"/>
                </a:solidFill>
                <a:latin typeface="Calibri"/>
                <a:ea typeface="Calibri"/>
                <a:cs typeface="Calibri"/>
                <a:sym typeface="Calibri"/>
              </a:rPr>
              <a:t>. Destaque positivo para a opção </a:t>
            </a:r>
            <a:r>
              <a:rPr lang="pt-BR" sz="1200" b="1" dirty="0">
                <a:solidFill>
                  <a:srgbClr val="404040"/>
                </a:solidFill>
                <a:latin typeface="Calibri"/>
                <a:ea typeface="Calibri"/>
                <a:cs typeface="Calibri"/>
                <a:sym typeface="Calibri"/>
              </a:rPr>
              <a:t>Muito Ruim </a:t>
            </a:r>
            <a:r>
              <a:rPr lang="pt-BR" sz="1200" dirty="0">
                <a:solidFill>
                  <a:srgbClr val="404040"/>
                </a:solidFill>
                <a:latin typeface="Calibri"/>
                <a:ea typeface="Calibri"/>
                <a:cs typeface="Calibri"/>
                <a:sym typeface="Calibri"/>
              </a:rPr>
              <a:t>que obteve apenas </a:t>
            </a:r>
            <a:r>
              <a:rPr lang="pt-BR" sz="1200" b="1" dirty="0">
                <a:solidFill>
                  <a:srgbClr val="404040"/>
                </a:solidFill>
                <a:latin typeface="Calibri"/>
                <a:ea typeface="Calibri"/>
                <a:cs typeface="Calibri"/>
                <a:sym typeface="Calibri"/>
              </a:rPr>
              <a:t>4,2%</a:t>
            </a:r>
            <a:r>
              <a:rPr lang="pt-BR" sz="1200" dirty="0">
                <a:solidFill>
                  <a:srgbClr val="404040"/>
                </a:solidFill>
                <a:latin typeface="Calibri"/>
                <a:ea typeface="Calibri"/>
                <a:cs typeface="Calibri"/>
                <a:sym typeface="Calibri"/>
              </a:rPr>
              <a:t> de citações. O maior índice de não satisfação está concentrado no gradiente </a:t>
            </a:r>
            <a:r>
              <a:rPr lang="pt-BR" sz="1200" b="1" dirty="0">
                <a:solidFill>
                  <a:srgbClr val="404040"/>
                </a:solidFill>
                <a:latin typeface="Calibri"/>
                <a:ea typeface="Calibri"/>
                <a:cs typeface="Calibri"/>
                <a:sym typeface="Calibri"/>
              </a:rPr>
              <a:t>Regular</a:t>
            </a:r>
            <a:r>
              <a:rPr lang="pt-BR" sz="1200" dirty="0">
                <a:solidFill>
                  <a:srgbClr val="404040"/>
                </a:solidFill>
                <a:latin typeface="Calibri"/>
                <a:ea typeface="Calibri"/>
                <a:cs typeface="Calibri"/>
                <a:sym typeface="Calibri"/>
              </a:rPr>
              <a:t> com </a:t>
            </a:r>
            <a:r>
              <a:rPr lang="pt-BR" sz="1200" b="1" dirty="0">
                <a:solidFill>
                  <a:srgbClr val="404040"/>
                </a:solidFill>
                <a:latin typeface="Calibri"/>
                <a:ea typeface="Calibri"/>
                <a:cs typeface="Calibri"/>
                <a:sym typeface="Calibri"/>
              </a:rPr>
              <a:t>20,8%. </a:t>
            </a:r>
            <a:endParaRPr dirty="0"/>
          </a:p>
          <a:p>
            <a:pPr marL="0" marR="0" lvl="0" indent="0" algn="just" rtl="0">
              <a:spcBef>
                <a:spcPts val="0"/>
              </a:spcBef>
              <a:spcAft>
                <a:spcPts val="0"/>
              </a:spcAft>
              <a:buNone/>
            </a:pPr>
            <a:endParaRPr sz="400" dirty="0">
              <a:solidFill>
                <a:srgbClr val="404040"/>
              </a:solidFill>
              <a:latin typeface="Calibri"/>
              <a:ea typeface="Calibri"/>
              <a:cs typeface="Calibri"/>
              <a:sym typeface="Calibri"/>
            </a:endParaRPr>
          </a:p>
          <a:p>
            <a:pPr lvl="0" algn="just"/>
            <a:r>
              <a:rPr lang="pt-BR" sz="1200" b="1" dirty="0">
                <a:solidFill>
                  <a:srgbClr val="404040"/>
                </a:solidFill>
                <a:latin typeface="Calibri"/>
                <a:ea typeface="Calibri"/>
                <a:cs typeface="Calibri"/>
                <a:sym typeface="Calibri"/>
              </a:rPr>
              <a:t>Ponto de atenção:  </a:t>
            </a:r>
            <a:r>
              <a:rPr lang="pt-BR" sz="1200" dirty="0">
                <a:solidFill>
                  <a:srgbClr val="404040"/>
                </a:solidFill>
                <a:latin typeface="Calibri"/>
                <a:ea typeface="Calibri"/>
                <a:cs typeface="Calibri"/>
                <a:sym typeface="Calibri"/>
              </a:rPr>
              <a:t>há um viés de baixa em função do maior volume de clientes que considera</a:t>
            </a:r>
            <a:r>
              <a:rPr lang="pt-BR" sz="1200" b="1" dirty="0">
                <a:solidFill>
                  <a:srgbClr val="404040"/>
                </a:solidFill>
                <a:latin typeface="Calibri"/>
                <a:ea typeface="Calibri"/>
                <a:cs typeface="Calibri"/>
                <a:sym typeface="Calibri"/>
              </a:rPr>
              <a:t> Bom </a:t>
            </a:r>
            <a:r>
              <a:rPr lang="pt-BR" sz="1200" dirty="0">
                <a:solidFill>
                  <a:srgbClr val="404040"/>
                </a:solidFill>
                <a:latin typeface="Calibri"/>
                <a:ea typeface="Calibri"/>
                <a:cs typeface="Calibri"/>
                <a:sym typeface="Calibri"/>
              </a:rPr>
              <a:t>dos que consideram </a:t>
            </a:r>
            <a:r>
              <a:rPr lang="pt-BR" sz="1200" b="1" dirty="0">
                <a:solidFill>
                  <a:srgbClr val="404040"/>
                </a:solidFill>
                <a:latin typeface="Calibri"/>
                <a:ea typeface="Calibri"/>
                <a:cs typeface="Calibri"/>
                <a:sym typeface="Calibri"/>
              </a:rPr>
              <a:t>Muito bom</a:t>
            </a:r>
            <a:r>
              <a:rPr lang="pt-BR" sz="1200" dirty="0">
                <a:solidFill>
                  <a:srgbClr val="404040"/>
                </a:solidFill>
                <a:latin typeface="Calibri"/>
                <a:ea typeface="Calibri"/>
                <a:cs typeface="Calibri"/>
                <a:sym typeface="Calibri"/>
              </a:rPr>
              <a:t>, indicando risco de migração para a </a:t>
            </a:r>
            <a:r>
              <a:rPr lang="pt-BR" sz="1200" b="1" dirty="0">
                <a:solidFill>
                  <a:srgbClr val="404040"/>
                </a:solidFill>
                <a:latin typeface="Calibri"/>
                <a:ea typeface="Calibri"/>
                <a:cs typeface="Calibri"/>
                <a:sym typeface="Calibri"/>
              </a:rPr>
              <a:t>não satisfação</a:t>
            </a:r>
            <a:r>
              <a:rPr lang="pt-BR" sz="1200" dirty="0">
                <a:solidFill>
                  <a:srgbClr val="404040"/>
                </a:solidFill>
                <a:latin typeface="Calibri"/>
                <a:ea typeface="Calibri"/>
                <a:cs typeface="Calibri"/>
                <a:sym typeface="Calibri"/>
              </a:rPr>
              <a:t>.</a:t>
            </a:r>
            <a:endParaRPr sz="400" dirty="0">
              <a:solidFill>
                <a:srgbClr val="404040"/>
              </a:solidFill>
              <a:latin typeface="Calibri"/>
              <a:ea typeface="Calibri"/>
              <a:cs typeface="Calibri"/>
              <a:sym typeface="Calibri"/>
            </a:endParaRPr>
          </a:p>
          <a:p>
            <a:pPr marL="0" marR="0" lvl="0" indent="0" algn="just" rtl="0">
              <a:spcBef>
                <a:spcPts val="0"/>
              </a:spcBef>
              <a:spcAft>
                <a:spcPts val="0"/>
              </a:spcAft>
              <a:buNone/>
            </a:pPr>
            <a:endParaRPr sz="400"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Analisando os perfis, a variação entre os gêneros é pequena ficando dentro da margem de erro, logo não é possível dizer que há um gênero com melhor resultado que outro. Por faixa etária, os mais satisfeitos são os beneficiários</a:t>
            </a:r>
            <a:r>
              <a:rPr lang="pt-BR" sz="1200" b="1" dirty="0">
                <a:solidFill>
                  <a:srgbClr val="404040"/>
                </a:solidFill>
                <a:latin typeface="Calibri"/>
                <a:ea typeface="Calibri"/>
                <a:cs typeface="Calibri"/>
                <a:sym typeface="Calibri"/>
              </a:rPr>
              <a:t> </a:t>
            </a:r>
            <a:r>
              <a:rPr lang="pt-BR" sz="1200" dirty="0">
                <a:solidFill>
                  <a:srgbClr val="404040"/>
                </a:solidFill>
                <a:latin typeface="Calibri"/>
                <a:ea typeface="Calibri"/>
                <a:cs typeface="Calibri"/>
                <a:sym typeface="Calibri"/>
              </a:rPr>
              <a:t>com</a:t>
            </a:r>
            <a:r>
              <a:rPr lang="pt-BR" sz="1200" b="1" dirty="0">
                <a:solidFill>
                  <a:srgbClr val="404040"/>
                </a:solidFill>
                <a:latin typeface="Calibri"/>
                <a:ea typeface="Calibri"/>
                <a:cs typeface="Calibri"/>
                <a:sym typeface="Calibri"/>
              </a:rPr>
              <a:t> Mais de 65 anos </a:t>
            </a:r>
            <a:r>
              <a:rPr lang="pt-BR" sz="1200" dirty="0">
                <a:solidFill>
                  <a:srgbClr val="404040"/>
                </a:solidFill>
                <a:latin typeface="Calibri"/>
                <a:ea typeface="Calibri"/>
                <a:cs typeface="Calibri"/>
                <a:sym typeface="Calibri"/>
              </a:rPr>
              <a:t>que</a:t>
            </a:r>
            <a:r>
              <a:rPr lang="pt-BR" sz="1200" b="1" dirty="0">
                <a:solidFill>
                  <a:srgbClr val="404040"/>
                </a:solidFill>
                <a:latin typeface="Calibri"/>
                <a:ea typeface="Calibri"/>
                <a:cs typeface="Calibri"/>
                <a:sym typeface="Calibri"/>
              </a:rPr>
              <a:t> </a:t>
            </a:r>
            <a:r>
              <a:rPr lang="pt-BR" sz="1200" dirty="0">
                <a:solidFill>
                  <a:srgbClr val="404040"/>
                </a:solidFill>
                <a:latin typeface="Calibri"/>
                <a:ea typeface="Calibri"/>
                <a:cs typeface="Calibri"/>
                <a:sym typeface="Calibri"/>
              </a:rPr>
              <a:t>avaliaram com </a:t>
            </a:r>
            <a:r>
              <a:rPr lang="pt-BR" sz="1200" b="1" dirty="0">
                <a:solidFill>
                  <a:srgbClr val="404040"/>
                </a:solidFill>
                <a:latin typeface="Calibri"/>
                <a:ea typeface="Calibri"/>
                <a:cs typeface="Calibri"/>
                <a:sym typeface="Calibri"/>
              </a:rPr>
              <a:t>76,0%</a:t>
            </a:r>
            <a:r>
              <a:rPr lang="pt-BR" sz="1200" dirty="0">
                <a:solidFill>
                  <a:srgbClr val="404040"/>
                </a:solidFill>
                <a:latin typeface="Calibri"/>
                <a:ea typeface="Calibri"/>
                <a:cs typeface="Calibri"/>
                <a:sym typeface="Calibri"/>
              </a:rPr>
              <a:t> de satisfação, atingindo o patamar de </a:t>
            </a:r>
            <a:r>
              <a:rPr lang="pt-BR" sz="1200" b="1" dirty="0">
                <a:solidFill>
                  <a:srgbClr val="404040"/>
                </a:solidFill>
                <a:latin typeface="Calibri"/>
                <a:ea typeface="Calibri"/>
                <a:cs typeface="Calibri"/>
                <a:sym typeface="Calibri"/>
              </a:rPr>
              <a:t>Não Conformidade</a:t>
            </a:r>
            <a:r>
              <a:rPr lang="pt-BR" sz="1200" dirty="0">
                <a:solidFill>
                  <a:srgbClr val="404040"/>
                </a:solidFill>
                <a:latin typeface="Calibri"/>
                <a:ea typeface="Calibri"/>
                <a:cs typeface="Calibri"/>
                <a:sym typeface="Calibri"/>
              </a:rPr>
              <a:t>. Os menos satisfeitos são os beneficiários </a:t>
            </a:r>
            <a:r>
              <a:rPr lang="pt-BR" sz="1200" b="1" dirty="0">
                <a:solidFill>
                  <a:srgbClr val="404040"/>
                </a:solidFill>
                <a:latin typeface="Calibri"/>
                <a:ea typeface="Calibri"/>
                <a:cs typeface="Calibri"/>
                <a:sym typeface="Calibri"/>
              </a:rPr>
              <a:t>De 46 a 55 anos </a:t>
            </a:r>
            <a:r>
              <a:rPr lang="pt-BR" sz="1200" dirty="0">
                <a:solidFill>
                  <a:srgbClr val="404040"/>
                </a:solidFill>
                <a:latin typeface="Calibri"/>
                <a:ea typeface="Calibri"/>
                <a:cs typeface="Calibri"/>
                <a:sym typeface="Calibri"/>
              </a:rPr>
              <a:t>com </a:t>
            </a:r>
            <a:r>
              <a:rPr lang="pt-BR" sz="1200" b="1" dirty="0">
                <a:solidFill>
                  <a:srgbClr val="404040"/>
                </a:solidFill>
                <a:latin typeface="Calibri"/>
                <a:ea typeface="Calibri"/>
                <a:cs typeface="Calibri"/>
                <a:sym typeface="Calibri"/>
              </a:rPr>
              <a:t>62,5% </a:t>
            </a:r>
            <a:r>
              <a:rPr lang="pt-BR" sz="1200" dirty="0">
                <a:solidFill>
                  <a:srgbClr val="404040"/>
                </a:solidFill>
                <a:latin typeface="Calibri"/>
                <a:ea typeface="Calibri"/>
                <a:cs typeface="Calibri"/>
                <a:sym typeface="Calibri"/>
              </a:rPr>
              <a:t>das menções, atribuindo o patamar de</a:t>
            </a:r>
            <a:r>
              <a:rPr lang="pt-BR" sz="1200" b="1" dirty="0">
                <a:solidFill>
                  <a:srgbClr val="404040"/>
                </a:solidFill>
                <a:latin typeface="Calibri"/>
                <a:ea typeface="Calibri"/>
                <a:cs typeface="Calibri"/>
                <a:sym typeface="Calibri"/>
              </a:rPr>
              <a:t> Não Conformidade.</a:t>
            </a:r>
            <a:endParaRPr dirty="0"/>
          </a:p>
        </p:txBody>
      </p:sp>
      <p:sp>
        <p:nvSpPr>
          <p:cNvPr id="480" name="Google Shape;480;p24" descr="Fala com preenchimento sólido"/>
          <p:cNvSpPr/>
          <p:nvPr/>
        </p:nvSpPr>
        <p:spPr>
          <a:xfrm>
            <a:off x="5687937" y="3851465"/>
            <a:ext cx="638645" cy="638645"/>
          </a:xfrm>
          <a:prstGeom prst="rect">
            <a:avLst/>
          </a:prstGeom>
          <a:noFill/>
          <a:ln>
            <a:noFill/>
          </a:ln>
        </p:spPr>
        <p:txBody>
          <a:bodyPr/>
          <a:lstStyle/>
          <a:p>
            <a:endParaRPr lang="pt-BR"/>
          </a:p>
        </p:txBody>
      </p:sp>
      <p:sp>
        <p:nvSpPr>
          <p:cNvPr id="481" name="Google Shape;481;p24"/>
          <p:cNvSpPr/>
          <p:nvPr/>
        </p:nvSpPr>
        <p:spPr>
          <a:xfrm>
            <a:off x="2744369" y="1694400"/>
            <a:ext cx="667503" cy="663744"/>
          </a:xfrm>
          <a:prstGeom prst="ellipse">
            <a:avLst/>
          </a:prstGeom>
          <a:solidFill>
            <a:srgbClr val="FFB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3F3F3F"/>
                </a:solidFill>
                <a:latin typeface="Calibri"/>
                <a:ea typeface="Calibri"/>
                <a:cs typeface="Calibri"/>
                <a:sym typeface="Calibri"/>
              </a:rPr>
              <a:t>68,9</a:t>
            </a:r>
            <a:endParaRPr sz="1800" b="1">
              <a:solidFill>
                <a:srgbClr val="3F3F3F"/>
              </a:solidFill>
              <a:latin typeface="Calibri"/>
              <a:ea typeface="Calibri"/>
              <a:cs typeface="Calibri"/>
              <a:sym typeface="Calibri"/>
            </a:endParaRPr>
          </a:p>
        </p:txBody>
      </p:sp>
      <p:grpSp>
        <p:nvGrpSpPr>
          <p:cNvPr id="484" name="Google Shape;484;p24"/>
          <p:cNvGrpSpPr/>
          <p:nvPr/>
        </p:nvGrpSpPr>
        <p:grpSpPr>
          <a:xfrm>
            <a:off x="17597" y="6030691"/>
            <a:ext cx="4002330" cy="720080"/>
            <a:chOff x="3198545" y="2908991"/>
            <a:chExt cx="4002330" cy="720080"/>
          </a:xfrm>
        </p:grpSpPr>
        <p:sp>
          <p:nvSpPr>
            <p:cNvPr id="485" name="Google Shape;485;p24"/>
            <p:cNvSpPr/>
            <p:nvPr/>
          </p:nvSpPr>
          <p:spPr>
            <a:xfrm>
              <a:off x="3198545" y="2908991"/>
              <a:ext cx="3786306" cy="7200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86" name="Google Shape;486;p24"/>
            <p:cNvSpPr txBox="1"/>
            <p:nvPr/>
          </p:nvSpPr>
          <p:spPr>
            <a:xfrm>
              <a:off x="3703909" y="3272128"/>
              <a:ext cx="61664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Excelência / Força</a:t>
              </a:r>
              <a:endParaRPr/>
            </a:p>
          </p:txBody>
        </p:sp>
        <p:sp>
          <p:nvSpPr>
            <p:cNvPr id="487" name="Google Shape;487;p24"/>
            <p:cNvSpPr/>
            <p:nvPr/>
          </p:nvSpPr>
          <p:spPr>
            <a:xfrm>
              <a:off x="4282764" y="3307683"/>
              <a:ext cx="441876" cy="268671"/>
            </a:xfrm>
            <a:prstGeom prst="roundRect">
              <a:avLst>
                <a:gd name="adj" fmla="val 16667"/>
              </a:avLst>
            </a:prstGeom>
            <a:solidFill>
              <a:srgbClr val="FFEF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80 a 89%</a:t>
              </a:r>
              <a:endParaRPr/>
            </a:p>
          </p:txBody>
        </p:sp>
        <p:sp>
          <p:nvSpPr>
            <p:cNvPr id="488" name="Google Shape;488;p24"/>
            <p:cNvSpPr/>
            <p:nvPr/>
          </p:nvSpPr>
          <p:spPr>
            <a:xfrm>
              <a:off x="5483262" y="3314818"/>
              <a:ext cx="441876" cy="268671"/>
            </a:xfrm>
            <a:prstGeom prst="roundRect">
              <a:avLst>
                <a:gd name="adj" fmla="val 16667"/>
              </a:avLst>
            </a:prstGeom>
            <a:solidFill>
              <a:srgbClr val="FFB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0 a 79%</a:t>
              </a:r>
              <a:endParaRPr/>
            </a:p>
          </p:txBody>
        </p:sp>
        <p:sp>
          <p:nvSpPr>
            <p:cNvPr id="489" name="Google Shape;489;p24"/>
            <p:cNvSpPr/>
            <p:nvPr/>
          </p:nvSpPr>
          <p:spPr>
            <a:xfrm>
              <a:off x="3294308" y="3301752"/>
              <a:ext cx="441876" cy="268671"/>
            </a:xfrm>
            <a:prstGeom prst="roundRect">
              <a:avLst>
                <a:gd name="adj" fmla="val 16667"/>
              </a:avLst>
            </a:prstGeom>
            <a:solidFill>
              <a:srgbClr val="C8EC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90 a 100%</a:t>
              </a:r>
              <a:endParaRPr/>
            </a:p>
          </p:txBody>
        </p:sp>
        <p:sp>
          <p:nvSpPr>
            <p:cNvPr id="490" name="Google Shape;490;p24"/>
            <p:cNvSpPr txBox="1"/>
            <p:nvPr/>
          </p:nvSpPr>
          <p:spPr>
            <a:xfrm>
              <a:off x="3220353" y="2966183"/>
              <a:ext cx="268079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1100"/>
                <a:buFont typeface="Calibri"/>
                <a:buNone/>
              </a:pPr>
              <a:r>
                <a:rPr lang="pt-BR" sz="1100" b="1" i="0" u="none" strike="noStrike" cap="none">
                  <a:solidFill>
                    <a:srgbClr val="3F3F3F"/>
                  </a:solidFill>
                  <a:latin typeface="Calibri"/>
                  <a:ea typeface="Calibri"/>
                  <a:cs typeface="Calibri"/>
                  <a:sym typeface="Calibri"/>
                </a:rPr>
                <a:t>% Satisfação</a:t>
              </a:r>
              <a:endParaRPr/>
            </a:p>
          </p:txBody>
        </p:sp>
        <p:sp>
          <p:nvSpPr>
            <p:cNvPr id="491" name="Google Shape;491;p24"/>
            <p:cNvSpPr txBox="1"/>
            <p:nvPr/>
          </p:nvSpPr>
          <p:spPr>
            <a:xfrm>
              <a:off x="4680595" y="3284984"/>
              <a:ext cx="86409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Conformidade / Oportunidades</a:t>
              </a:r>
              <a:endParaRPr/>
            </a:p>
          </p:txBody>
        </p:sp>
        <p:sp>
          <p:nvSpPr>
            <p:cNvPr id="492" name="Google Shape;492;p24"/>
            <p:cNvSpPr txBox="1"/>
            <p:nvPr/>
          </p:nvSpPr>
          <p:spPr>
            <a:xfrm>
              <a:off x="5885314" y="3277581"/>
              <a:ext cx="131556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Não conformidade / Fraquezas ou Ameaças</a:t>
              </a:r>
              <a:endParaRPr/>
            </a:p>
          </p:txBody>
        </p:sp>
      </p:grpSp>
      <p:graphicFrame>
        <p:nvGraphicFramePr>
          <p:cNvPr id="493" name="Google Shape;493;p24"/>
          <p:cNvGraphicFramePr/>
          <p:nvPr/>
        </p:nvGraphicFramePr>
        <p:xfrm>
          <a:off x="1" y="2335162"/>
          <a:ext cx="3956094" cy="2243037"/>
        </p:xfrm>
        <a:graphic>
          <a:graphicData uri="http://schemas.openxmlformats.org/drawingml/2006/chart">
            <c:chart xmlns:c="http://schemas.openxmlformats.org/drawingml/2006/chart" xmlns:r="http://schemas.openxmlformats.org/officeDocument/2006/relationships" r:id="rId3"/>
          </a:graphicData>
        </a:graphic>
      </p:graphicFrame>
      <p:grpSp>
        <p:nvGrpSpPr>
          <p:cNvPr id="494" name="Google Shape;494;p24"/>
          <p:cNvGrpSpPr/>
          <p:nvPr/>
        </p:nvGrpSpPr>
        <p:grpSpPr>
          <a:xfrm>
            <a:off x="6710607" y="1564452"/>
            <a:ext cx="2408399" cy="2376001"/>
            <a:chOff x="0" y="0"/>
            <a:chExt cx="2237239" cy="2543175"/>
          </a:xfrm>
        </p:grpSpPr>
        <p:pic>
          <p:nvPicPr>
            <p:cNvPr id="495" name="Google Shape;495;p24" descr="Free vector graphic: Silhouette, Man, Women'S - Free Image ..."/>
            <p:cNvPicPr preferRelativeResize="0"/>
            <p:nvPr/>
          </p:nvPicPr>
          <p:blipFill rotWithShape="1">
            <a:blip r:embed="rId4">
              <a:alphaModFix/>
            </a:blip>
            <a:srcRect r="50076"/>
            <a:stretch/>
          </p:blipFill>
          <p:spPr>
            <a:xfrm>
              <a:off x="381001" y="161925"/>
              <a:ext cx="628649" cy="2257426"/>
            </a:xfrm>
            <a:prstGeom prst="rect">
              <a:avLst/>
            </a:prstGeom>
            <a:noFill/>
            <a:ln>
              <a:noFill/>
            </a:ln>
          </p:spPr>
        </p:pic>
        <p:pic>
          <p:nvPicPr>
            <p:cNvPr id="496" name="Google Shape;496;p24" descr="Free vector graphic: Silhouette, Man, Women'S - Free Image ..."/>
            <p:cNvPicPr preferRelativeResize="0"/>
            <p:nvPr/>
          </p:nvPicPr>
          <p:blipFill rotWithShape="1">
            <a:blip r:embed="rId5">
              <a:alphaModFix/>
            </a:blip>
            <a:srcRect l="50680"/>
            <a:stretch/>
          </p:blipFill>
          <p:spPr>
            <a:xfrm>
              <a:off x="1209675" y="190500"/>
              <a:ext cx="621046" cy="2257425"/>
            </a:xfrm>
            <a:prstGeom prst="rect">
              <a:avLst/>
            </a:prstGeom>
            <a:noFill/>
            <a:ln>
              <a:noFill/>
            </a:ln>
          </p:spPr>
        </p:pic>
        <p:graphicFrame>
          <p:nvGraphicFramePr>
            <p:cNvPr id="497" name="Google Shape;497;p24"/>
            <p:cNvGraphicFramePr/>
            <p:nvPr/>
          </p:nvGraphicFramePr>
          <p:xfrm>
            <a:off x="0" y="0"/>
            <a:ext cx="2237239" cy="2543175"/>
          </p:xfrm>
          <a:graphic>
            <a:graphicData uri="http://schemas.openxmlformats.org/drawingml/2006/chart">
              <c:chart xmlns:c="http://schemas.openxmlformats.org/drawingml/2006/chart" xmlns:r="http://schemas.openxmlformats.org/officeDocument/2006/relationships" r:id="rId6"/>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9"/>
                                        </p:tgtEl>
                                        <p:attrNameLst>
                                          <p:attrName>style.visibility</p:attrName>
                                        </p:attrNameLst>
                                      </p:cBhvr>
                                      <p:to>
                                        <p:strVal val="visible"/>
                                      </p:to>
                                    </p:set>
                                    <p:animEffect transition="in" filter="fade">
                                      <p:cBhvr>
                                        <p:cTn id="7" dur="500"/>
                                        <p:tgtEl>
                                          <p:spTgt spid="4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25"/>
          <p:cNvSpPr txBox="1"/>
          <p:nvPr/>
        </p:nvSpPr>
        <p:spPr>
          <a:xfrm>
            <a:off x="0" y="908721"/>
            <a:ext cx="12192000" cy="532629"/>
          </a:xfrm>
          <a:prstGeom prst="rect">
            <a:avLst/>
          </a:prstGeom>
          <a:noFill/>
          <a:ln>
            <a:noFill/>
          </a:ln>
        </p:spPr>
        <p:txBody>
          <a:bodyPr spcFirstLastPara="1" wrap="square" lIns="100750" tIns="50375" rIns="100750" bIns="50375"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7 - Nos últimos 12 meses, quando você fez uma reclamação para o seu plano de saúde (nos canais de atendimento fornecidos pela operadora como por exemplo SAC, Fale Conosco, Ouvidoria, Atendimento Presencial) você teve sua demanda resolvida?</a:t>
            </a:r>
            <a:endParaRPr/>
          </a:p>
        </p:txBody>
      </p:sp>
      <p:graphicFrame>
        <p:nvGraphicFramePr>
          <p:cNvPr id="503" name="Google Shape;503;p25"/>
          <p:cNvGraphicFramePr/>
          <p:nvPr/>
        </p:nvGraphicFramePr>
        <p:xfrm>
          <a:off x="101162" y="4725144"/>
          <a:ext cx="8929000" cy="695325"/>
        </p:xfrm>
        <a:graphic>
          <a:graphicData uri="http://schemas.openxmlformats.org/drawingml/2006/table">
            <a:tbl>
              <a:tblPr>
                <a:noFill/>
                <a:tableStyleId>{0609059D-DE75-4F71-AF5F-33A09864BCF8}</a:tableStyleId>
              </a:tblPr>
              <a:tblGrid>
                <a:gridCol w="8929000">
                  <a:extLst>
                    <a:ext uri="{9D8B030D-6E8A-4147-A177-3AD203B41FA5}">
                      <a16:colId xmlns:a16="http://schemas.microsoft.com/office/drawing/2014/main" val="20000"/>
                    </a:ext>
                  </a:extLst>
                </a:gridCol>
              </a:tblGrid>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246</a:t>
                      </a:r>
                      <a:r>
                        <a:rPr lang="pt-BR" sz="1000" b="0" i="0" u="none" strike="noStrike" cap="none">
                          <a:solidFill>
                            <a:srgbClr val="404040"/>
                          </a:solidFill>
                          <a:latin typeface="Calibri"/>
                          <a:ea typeface="Calibri"/>
                          <a:cs typeface="Calibri"/>
                          <a:sym typeface="Calibri"/>
                        </a:rPr>
                        <a:t> | Margem de Erro: </a:t>
                      </a:r>
                      <a:r>
                        <a:rPr lang="pt-BR" sz="1000" b="1" i="0" u="none" strike="noStrike" cap="none">
                          <a:solidFill>
                            <a:srgbClr val="404040"/>
                          </a:solidFill>
                          <a:latin typeface="Calibri"/>
                          <a:ea typeface="Calibri"/>
                          <a:cs typeface="Calibri"/>
                          <a:sym typeface="Calibri"/>
                        </a:rPr>
                        <a:t>5,22.</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reclamei = Nos últimos 12 meses não reclamei do meu plano de saúde: </a:t>
                      </a:r>
                      <a:r>
                        <a:rPr lang="pt-BR" sz="1000" b="1" i="0" u="none" strike="noStrike" cap="none">
                          <a:solidFill>
                            <a:srgbClr val="404040"/>
                          </a:solidFill>
                          <a:latin typeface="Calibri"/>
                          <a:ea typeface="Calibri"/>
                          <a:cs typeface="Calibri"/>
                          <a:sym typeface="Calibri"/>
                        </a:rPr>
                        <a:t>328 entrevistados </a:t>
                      </a:r>
                      <a:r>
                        <a:rPr lang="pt-BR" sz="1000" b="0" i="0" u="none" strike="noStrike" cap="none">
                          <a:solidFill>
                            <a:srgbClr val="404040"/>
                          </a:solidFill>
                          <a:latin typeface="Calibri"/>
                          <a:ea typeface="Calibri"/>
                          <a:cs typeface="Calibri"/>
                          <a:sym typeface="Calibri"/>
                        </a:rPr>
                        <a:t>(não considerados para cálculo dos resultados).</a:t>
                      </a:r>
                      <a:endParaRPr sz="1000" b="1" i="0" u="none" strike="noStrike" cap="none">
                        <a:solidFill>
                          <a:srgbClr val="404040"/>
                        </a:solidFill>
                        <a:latin typeface="Calibri"/>
                        <a:ea typeface="Calibri"/>
                        <a:cs typeface="Calibri"/>
                        <a:sym typeface="Calibri"/>
                      </a:endParaRPr>
                    </a:p>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 = Não sei/Não me lembro: </a:t>
                      </a:r>
                      <a:r>
                        <a:rPr lang="pt-BR" sz="1000" b="1" i="0" u="none" strike="noStrike" cap="none">
                          <a:solidFill>
                            <a:srgbClr val="404040"/>
                          </a:solidFill>
                          <a:latin typeface="Calibri"/>
                          <a:ea typeface="Calibri"/>
                          <a:cs typeface="Calibri"/>
                          <a:sym typeface="Calibri"/>
                        </a:rPr>
                        <a:t>39 entrevistados</a:t>
                      </a:r>
                      <a:r>
                        <a:rPr lang="pt-BR" sz="1000" b="0" i="0" u="none" strike="noStrike" cap="none">
                          <a:solidFill>
                            <a:srgbClr val="404040"/>
                          </a:solidFill>
                          <a:latin typeface="Calibri"/>
                          <a:ea typeface="Calibri"/>
                          <a:cs typeface="Calibri"/>
                          <a:sym typeface="Calibri"/>
                        </a:rPr>
                        <a:t> não considerados para cálculo dos indicadores).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900" b="0" i="0" u="none" strike="noStrike" cap="none">
                          <a:solidFill>
                            <a:srgbClr val="404040"/>
                          </a:solidFill>
                          <a:latin typeface="Calibri"/>
                          <a:ea typeface="Calibri"/>
                          <a:cs typeface="Calibri"/>
                          <a:sym typeface="Calibri"/>
                        </a:rPr>
                        <a:t>Nota: Resultados apresentados em percentual (%).</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pSp>
        <p:nvGrpSpPr>
          <p:cNvPr id="504" name="Google Shape;504;p25"/>
          <p:cNvGrpSpPr/>
          <p:nvPr/>
        </p:nvGrpSpPr>
        <p:grpSpPr>
          <a:xfrm>
            <a:off x="47328" y="5528498"/>
            <a:ext cx="12025336" cy="1212870"/>
            <a:chOff x="0" y="5216659"/>
            <a:chExt cx="10708348" cy="1212870"/>
          </a:xfrm>
        </p:grpSpPr>
        <p:sp>
          <p:nvSpPr>
            <p:cNvPr id="505" name="Google Shape;505;p25"/>
            <p:cNvSpPr/>
            <p:nvPr/>
          </p:nvSpPr>
          <p:spPr>
            <a:xfrm>
              <a:off x="51819" y="5216659"/>
              <a:ext cx="10656529" cy="1212870"/>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p:txBody>
        </p:sp>
        <p:sp>
          <p:nvSpPr>
            <p:cNvPr id="506" name="Google Shape;506;p25"/>
            <p:cNvSpPr txBox="1"/>
            <p:nvPr/>
          </p:nvSpPr>
          <p:spPr>
            <a:xfrm>
              <a:off x="0" y="5291569"/>
              <a:ext cx="10656529" cy="101566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200" b="1">
                  <a:solidFill>
                    <a:srgbClr val="404040"/>
                  </a:solidFill>
                  <a:latin typeface="Calibri"/>
                  <a:ea typeface="Calibri"/>
                  <a:cs typeface="Calibri"/>
                  <a:sym typeface="Calibri"/>
                </a:rPr>
                <a:t>40,1%</a:t>
              </a:r>
              <a:r>
                <a:rPr lang="pt-BR" sz="1200">
                  <a:solidFill>
                    <a:srgbClr val="404040"/>
                  </a:solidFill>
                  <a:latin typeface="Calibri"/>
                  <a:ea typeface="Calibri"/>
                  <a:cs typeface="Calibri"/>
                  <a:sym typeface="Calibri"/>
                </a:rPr>
                <a:t> dos beneficiários necessitaram abrir algum tipo de reclamação e souberam responder,</a:t>
              </a:r>
              <a:r>
                <a:rPr lang="pt-BR" sz="1200" b="1">
                  <a:solidFill>
                    <a:srgbClr val="404040"/>
                  </a:solidFill>
                  <a:latin typeface="Calibri"/>
                  <a:ea typeface="Calibri"/>
                  <a:cs typeface="Calibri"/>
                  <a:sym typeface="Calibri"/>
                </a:rPr>
                <a:t> </a:t>
              </a:r>
              <a:r>
                <a:rPr lang="pt-BR" sz="1200">
                  <a:solidFill>
                    <a:srgbClr val="404040"/>
                  </a:solidFill>
                  <a:latin typeface="Calibri"/>
                  <a:ea typeface="Calibri"/>
                  <a:cs typeface="Calibri"/>
                  <a:sym typeface="Calibri"/>
                </a:rPr>
                <a:t>destes </a:t>
              </a:r>
              <a:r>
                <a:rPr lang="pt-BR" sz="1200" b="1">
                  <a:solidFill>
                    <a:srgbClr val="404040"/>
                  </a:solidFill>
                  <a:latin typeface="Calibri"/>
                  <a:ea typeface="Calibri"/>
                  <a:cs typeface="Calibri"/>
                  <a:sym typeface="Calibri"/>
                </a:rPr>
                <a:t>40,7%</a:t>
              </a:r>
              <a:r>
                <a:rPr lang="pt-BR" sz="1200">
                  <a:solidFill>
                    <a:srgbClr val="404040"/>
                  </a:solidFill>
                  <a:latin typeface="Calibri"/>
                  <a:ea typeface="Calibri"/>
                  <a:cs typeface="Calibri"/>
                  <a:sym typeface="Calibri"/>
                </a:rPr>
                <a:t> disseram ter suas demandas resolvidas, colocando a resolutividade em </a:t>
              </a:r>
              <a:r>
                <a:rPr lang="pt-BR" sz="1200" b="1">
                  <a:solidFill>
                    <a:srgbClr val="404040"/>
                  </a:solidFill>
                  <a:latin typeface="Calibri"/>
                  <a:ea typeface="Calibri"/>
                  <a:cs typeface="Calibri"/>
                  <a:sym typeface="Calibri"/>
                </a:rPr>
                <a:t>Não</a:t>
              </a:r>
              <a:r>
                <a:rPr lang="pt-BR" sz="1200">
                  <a:solidFill>
                    <a:srgbClr val="404040"/>
                  </a:solidFill>
                  <a:latin typeface="Calibri"/>
                  <a:ea typeface="Calibri"/>
                  <a:cs typeface="Calibri"/>
                  <a:sym typeface="Calibri"/>
                </a:rPr>
                <a:t> </a:t>
              </a:r>
              <a:r>
                <a:rPr lang="pt-BR" sz="1200" b="1">
                  <a:solidFill>
                    <a:srgbClr val="404040"/>
                  </a:solidFill>
                  <a:latin typeface="Calibri"/>
                  <a:ea typeface="Calibri"/>
                  <a:cs typeface="Calibri"/>
                  <a:sym typeface="Calibri"/>
                </a:rPr>
                <a:t>Conformidade.</a:t>
              </a:r>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Analisando os perfis, o público </a:t>
              </a:r>
              <a:r>
                <a:rPr lang="pt-BR" sz="1200" b="1">
                  <a:solidFill>
                    <a:srgbClr val="404040"/>
                  </a:solidFill>
                  <a:latin typeface="Calibri"/>
                  <a:ea typeface="Calibri"/>
                  <a:cs typeface="Calibri"/>
                  <a:sym typeface="Calibri"/>
                </a:rPr>
                <a:t>Feminino</a:t>
              </a:r>
              <a:r>
                <a:rPr lang="pt-BR" sz="1200">
                  <a:solidFill>
                    <a:srgbClr val="404040"/>
                  </a:solidFill>
                  <a:latin typeface="Calibri"/>
                  <a:ea typeface="Calibri"/>
                  <a:cs typeface="Calibri"/>
                  <a:sym typeface="Calibri"/>
                </a:rPr>
                <a:t> foi quem melhor avaliou com </a:t>
              </a:r>
              <a:r>
                <a:rPr lang="pt-BR" sz="1200" b="1">
                  <a:solidFill>
                    <a:srgbClr val="404040"/>
                  </a:solidFill>
                  <a:latin typeface="Calibri"/>
                  <a:ea typeface="Calibri"/>
                  <a:cs typeface="Calibri"/>
                  <a:sym typeface="Calibri"/>
                </a:rPr>
                <a:t>45,0% </a:t>
              </a:r>
              <a:r>
                <a:rPr lang="pt-BR" sz="1200">
                  <a:solidFill>
                    <a:srgbClr val="404040"/>
                  </a:solidFill>
                  <a:latin typeface="Calibri"/>
                  <a:ea typeface="Calibri"/>
                  <a:cs typeface="Calibri"/>
                  <a:sym typeface="Calibri"/>
                </a:rPr>
                <a:t>classificando em patamar de </a:t>
              </a:r>
              <a:r>
                <a:rPr lang="pt-BR" sz="1200" b="1">
                  <a:solidFill>
                    <a:srgbClr val="404040"/>
                  </a:solidFill>
                  <a:latin typeface="Calibri"/>
                  <a:ea typeface="Calibri"/>
                  <a:cs typeface="Calibri"/>
                  <a:sym typeface="Calibri"/>
                </a:rPr>
                <a:t>Não Conformidade. </a:t>
              </a:r>
              <a:r>
                <a:rPr lang="pt-BR" sz="1200">
                  <a:solidFill>
                    <a:srgbClr val="404040"/>
                  </a:solidFill>
                  <a:latin typeface="Calibri"/>
                  <a:ea typeface="Calibri"/>
                  <a:cs typeface="Calibri"/>
                  <a:sym typeface="Calibri"/>
                </a:rPr>
                <a:t>Por faixa etária</a:t>
              </a:r>
              <a:r>
                <a:rPr lang="pt-BR" sz="1200" b="1">
                  <a:solidFill>
                    <a:srgbClr val="404040"/>
                  </a:solidFill>
                  <a:latin typeface="Calibri"/>
                  <a:ea typeface="Calibri"/>
                  <a:cs typeface="Calibri"/>
                  <a:sym typeface="Calibri"/>
                </a:rPr>
                <a:t> </a:t>
              </a:r>
              <a:r>
                <a:rPr lang="pt-BR" sz="1200">
                  <a:solidFill>
                    <a:srgbClr val="404040"/>
                  </a:solidFill>
                  <a:latin typeface="Calibri"/>
                  <a:ea typeface="Calibri"/>
                  <a:cs typeface="Calibri"/>
                  <a:sym typeface="Calibri"/>
                </a:rPr>
                <a:t>temos </a:t>
              </a:r>
              <a:r>
                <a:rPr lang="pt-BR" sz="1200" b="1">
                  <a:solidFill>
                    <a:srgbClr val="404040"/>
                  </a:solidFill>
                  <a:latin typeface="Calibri"/>
                  <a:ea typeface="Calibri"/>
                  <a:cs typeface="Calibri"/>
                  <a:sym typeface="Calibri"/>
                </a:rPr>
                <a:t>48,1% </a:t>
              </a:r>
              <a:r>
                <a:rPr lang="pt-BR" sz="1200">
                  <a:solidFill>
                    <a:srgbClr val="404040"/>
                  </a:solidFill>
                  <a:latin typeface="Calibri"/>
                  <a:ea typeface="Calibri"/>
                  <a:cs typeface="Calibri"/>
                  <a:sym typeface="Calibri"/>
                </a:rPr>
                <a:t>dos beneficiários com </a:t>
              </a:r>
              <a:r>
                <a:rPr lang="pt-BR" sz="1200" b="1">
                  <a:solidFill>
                    <a:srgbClr val="404040"/>
                  </a:solidFill>
                  <a:latin typeface="Calibri"/>
                  <a:ea typeface="Calibri"/>
                  <a:cs typeface="Calibri"/>
                  <a:sym typeface="Calibri"/>
                </a:rPr>
                <a:t>Mais de 65 anos </a:t>
              </a:r>
              <a:r>
                <a:rPr lang="pt-BR" sz="1200">
                  <a:solidFill>
                    <a:srgbClr val="404040"/>
                  </a:solidFill>
                  <a:latin typeface="Calibri"/>
                  <a:ea typeface="Calibri"/>
                  <a:cs typeface="Calibri"/>
                  <a:sym typeface="Calibri"/>
                </a:rPr>
                <a:t>mencionando </a:t>
              </a:r>
              <a:r>
                <a:rPr lang="pt-BR" sz="1200" b="1">
                  <a:solidFill>
                    <a:srgbClr val="404040"/>
                  </a:solidFill>
                  <a:latin typeface="Calibri"/>
                  <a:ea typeface="Calibri"/>
                  <a:cs typeface="Calibri"/>
                  <a:sym typeface="Calibri"/>
                </a:rPr>
                <a:t>Sim</a:t>
              </a:r>
              <a:r>
                <a:rPr lang="pt-BR" sz="1200">
                  <a:solidFill>
                    <a:srgbClr val="404040"/>
                  </a:solidFill>
                  <a:latin typeface="Calibri"/>
                  <a:ea typeface="Calibri"/>
                  <a:cs typeface="Calibri"/>
                  <a:sym typeface="Calibri"/>
                </a:rPr>
                <a:t>, colocando o atributo em patamar de </a:t>
              </a:r>
              <a:r>
                <a:rPr lang="pt-BR" sz="1200" b="1">
                  <a:solidFill>
                    <a:srgbClr val="404040"/>
                  </a:solidFill>
                  <a:latin typeface="Calibri"/>
                  <a:ea typeface="Calibri"/>
                  <a:cs typeface="Calibri"/>
                  <a:sym typeface="Calibri"/>
                </a:rPr>
                <a:t>Não Conformidade. </a:t>
              </a:r>
              <a:r>
                <a:rPr lang="pt-BR" sz="1200">
                  <a:solidFill>
                    <a:srgbClr val="404040"/>
                  </a:solidFill>
                  <a:latin typeface="Calibri"/>
                  <a:ea typeface="Calibri"/>
                  <a:cs typeface="Calibri"/>
                  <a:sym typeface="Calibri"/>
                </a:rPr>
                <a:t>Já o público </a:t>
              </a:r>
              <a:r>
                <a:rPr lang="pt-BR" sz="1200" b="1">
                  <a:solidFill>
                    <a:srgbClr val="404040"/>
                  </a:solidFill>
                  <a:latin typeface="Calibri"/>
                  <a:ea typeface="Calibri"/>
                  <a:cs typeface="Calibri"/>
                  <a:sym typeface="Calibri"/>
                </a:rPr>
                <a:t>De 18 a 25 anos </a:t>
              </a:r>
              <a:r>
                <a:rPr lang="pt-BR" sz="1200">
                  <a:solidFill>
                    <a:srgbClr val="404040"/>
                  </a:solidFill>
                  <a:latin typeface="Calibri"/>
                  <a:ea typeface="Calibri"/>
                  <a:cs typeface="Calibri"/>
                  <a:sym typeface="Calibri"/>
                </a:rPr>
                <a:t>foram os que tiveram o menor índice de resolução de demandas, </a:t>
              </a:r>
              <a:r>
                <a:rPr lang="pt-BR" sz="1200" b="1">
                  <a:solidFill>
                    <a:srgbClr val="404040"/>
                  </a:solidFill>
                  <a:latin typeface="Calibri"/>
                  <a:ea typeface="Calibri"/>
                  <a:cs typeface="Calibri"/>
                  <a:sym typeface="Calibri"/>
                </a:rPr>
                <a:t>69,2%</a:t>
              </a:r>
              <a:r>
                <a:rPr lang="pt-BR" sz="1200">
                  <a:solidFill>
                    <a:srgbClr val="404040"/>
                  </a:solidFill>
                  <a:latin typeface="Calibri"/>
                  <a:ea typeface="Calibri"/>
                  <a:cs typeface="Calibri"/>
                  <a:sym typeface="Calibri"/>
                </a:rPr>
                <a:t> dos respondentes não tiveram sua demanda resolvida.</a:t>
              </a:r>
              <a:endParaRPr sz="1200" b="1">
                <a:solidFill>
                  <a:srgbClr val="404040"/>
                </a:solidFill>
                <a:latin typeface="Calibri"/>
                <a:ea typeface="Calibri"/>
                <a:cs typeface="Calibri"/>
                <a:sym typeface="Calibri"/>
              </a:endParaRPr>
            </a:p>
          </p:txBody>
        </p:sp>
      </p:grpSp>
      <p:sp>
        <p:nvSpPr>
          <p:cNvPr id="507" name="Google Shape;507;p25" descr="Fala com preenchimento sólido"/>
          <p:cNvSpPr/>
          <p:nvPr/>
        </p:nvSpPr>
        <p:spPr>
          <a:xfrm>
            <a:off x="11513195" y="5095531"/>
            <a:ext cx="638645" cy="638645"/>
          </a:xfrm>
          <a:prstGeom prst="rect">
            <a:avLst/>
          </a:prstGeom>
          <a:noFill/>
          <a:ln>
            <a:noFill/>
          </a:ln>
        </p:spPr>
        <p:txBody>
          <a:bodyPr/>
          <a:lstStyle/>
          <a:p>
            <a:endParaRPr lang="pt-BR"/>
          </a:p>
        </p:txBody>
      </p:sp>
      <p:graphicFrame>
        <p:nvGraphicFramePr>
          <p:cNvPr id="508" name="Google Shape;508;p25"/>
          <p:cNvGraphicFramePr/>
          <p:nvPr/>
        </p:nvGraphicFramePr>
        <p:xfrm>
          <a:off x="6967942" y="1700808"/>
          <a:ext cx="5104725" cy="2900400"/>
        </p:xfrm>
        <a:graphic>
          <a:graphicData uri="http://schemas.openxmlformats.org/drawingml/2006/table">
            <a:tbl>
              <a:tblPr>
                <a:noFill/>
                <a:tableStyleId>{0609059D-DE75-4F71-AF5F-33A09864BCF8}</a:tableStyleId>
              </a:tblPr>
              <a:tblGrid>
                <a:gridCol w="1701575">
                  <a:extLst>
                    <a:ext uri="{9D8B030D-6E8A-4147-A177-3AD203B41FA5}">
                      <a16:colId xmlns:a16="http://schemas.microsoft.com/office/drawing/2014/main" val="20000"/>
                    </a:ext>
                  </a:extLst>
                </a:gridCol>
                <a:gridCol w="1701575">
                  <a:extLst>
                    <a:ext uri="{9D8B030D-6E8A-4147-A177-3AD203B41FA5}">
                      <a16:colId xmlns:a16="http://schemas.microsoft.com/office/drawing/2014/main" val="20001"/>
                    </a:ext>
                  </a:extLst>
                </a:gridCol>
                <a:gridCol w="1701575">
                  <a:extLst>
                    <a:ext uri="{9D8B030D-6E8A-4147-A177-3AD203B41FA5}">
                      <a16:colId xmlns:a16="http://schemas.microsoft.com/office/drawing/2014/main" val="20002"/>
                    </a:ext>
                  </a:extLst>
                </a:gridCol>
              </a:tblGrid>
              <a:tr h="432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GÊNERO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200" b="1" i="0" u="none" strike="noStrike" cap="none">
                          <a:solidFill>
                            <a:srgbClr val="3F3F3F"/>
                          </a:solidFill>
                          <a:latin typeface="Calibri"/>
                          <a:ea typeface="Calibri"/>
                          <a:cs typeface="Calibri"/>
                          <a:sym typeface="Calibri"/>
                        </a:rPr>
                        <a:t>Não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None/>
                      </a:pPr>
                      <a:r>
                        <a:rPr lang="pt-BR" sz="1200" b="1" i="0" u="none" strike="noStrike" cap="none">
                          <a:solidFill>
                            <a:schemeClr val="lt1"/>
                          </a:solidFill>
                          <a:latin typeface="Calibri"/>
                          <a:ea typeface="Calibri"/>
                          <a:cs typeface="Calibri"/>
                          <a:sym typeface="Calibri"/>
                        </a:rPr>
                        <a:t>Sim</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296B0"/>
                    </a:solidFill>
                  </a:tcPr>
                </a:tc>
                <a:extLst>
                  <a:ext uri="{0D108BD9-81ED-4DB2-BD59-A6C34878D82A}">
                    <a16:rowId xmlns:a16="http://schemas.microsoft.com/office/drawing/2014/main" val="10000"/>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Feminino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55,0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45,0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Masculino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65,1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34,9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2"/>
                  </a:ext>
                </a:extLst>
              </a:tr>
              <a:tr h="360000">
                <a:tc gridSpan="3">
                  <a:txBody>
                    <a:bodyPr/>
                    <a:lstStyle/>
                    <a:p>
                      <a:pPr marL="0" marR="0" lvl="0" indent="0" algn="ctr" rtl="0">
                        <a:spcBef>
                          <a:spcPts val="0"/>
                        </a:spcBef>
                        <a:spcAft>
                          <a:spcPts val="0"/>
                        </a:spcAft>
                        <a:buNone/>
                      </a:pPr>
                      <a:endParaRPr sz="12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3"/>
                  </a:ext>
                </a:extLst>
              </a:tr>
              <a:tr h="432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Faixa etária</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200" b="1" i="0" u="none" strike="noStrike" cap="none">
                          <a:solidFill>
                            <a:srgbClr val="3F3F3F"/>
                          </a:solidFill>
                          <a:latin typeface="Calibri"/>
                          <a:ea typeface="Calibri"/>
                          <a:cs typeface="Calibri"/>
                          <a:sym typeface="Calibri"/>
                        </a:rPr>
                        <a:t>Não</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tc>
                  <a:txBody>
                    <a:bodyPr/>
                    <a:lstStyle/>
                    <a:p>
                      <a:pPr marL="0" marR="0" lvl="0" indent="0" algn="ctr" rtl="0">
                        <a:spcBef>
                          <a:spcPts val="0"/>
                        </a:spcBef>
                        <a:spcAft>
                          <a:spcPts val="0"/>
                        </a:spcAft>
                        <a:buNone/>
                      </a:pPr>
                      <a:r>
                        <a:rPr lang="pt-BR" sz="1200" b="1" i="0" u="none" strike="noStrike" cap="none">
                          <a:solidFill>
                            <a:schemeClr val="lt1"/>
                          </a:solidFill>
                          <a:latin typeface="Calibri"/>
                          <a:ea typeface="Calibri"/>
                          <a:cs typeface="Calibri"/>
                          <a:sym typeface="Calibri"/>
                        </a:rPr>
                        <a:t>Sim</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8296B0"/>
                    </a:solidFill>
                  </a:tcPr>
                </a:tc>
                <a:extLst>
                  <a:ext uri="{0D108BD9-81ED-4DB2-BD59-A6C34878D82A}">
                    <a16:rowId xmlns:a16="http://schemas.microsoft.com/office/drawing/2014/main" val="10004"/>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18 a 25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69,2</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30,8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26 a 35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64,7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35,3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6"/>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36 a 45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59,7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40,3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7"/>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46 a 55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58,2</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41,8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8"/>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56 a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63,3</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36,7</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9"/>
                  </a:ext>
                </a:extLst>
              </a:tr>
              <a:tr h="20955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Mais de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51,9</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48,1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10"/>
                  </a:ext>
                </a:extLst>
              </a:tr>
            </a:tbl>
          </a:graphicData>
        </a:graphic>
      </p:graphicFrame>
      <p:sp>
        <p:nvSpPr>
          <p:cNvPr id="509" name="Google Shape;509;p25"/>
          <p:cNvSpPr/>
          <p:nvPr/>
        </p:nvSpPr>
        <p:spPr>
          <a:xfrm>
            <a:off x="8663325" y="3354626"/>
            <a:ext cx="1724963" cy="203757"/>
          </a:xfrm>
          <a:prstGeom prst="rect">
            <a:avLst/>
          </a:prstGeom>
          <a:noFill/>
          <a:ln w="19050" cap="rnd" cmpd="sng">
            <a:solidFill>
              <a:srgbClr val="FF7C8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10" name="Google Shape;510;p25"/>
          <p:cNvSpPr/>
          <p:nvPr/>
        </p:nvSpPr>
        <p:spPr>
          <a:xfrm>
            <a:off x="10347701" y="4397451"/>
            <a:ext cx="1724963" cy="203757"/>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aphicFrame>
        <p:nvGraphicFramePr>
          <p:cNvPr id="511" name="Google Shape;511;p25"/>
          <p:cNvGraphicFramePr/>
          <p:nvPr/>
        </p:nvGraphicFramePr>
        <p:xfrm>
          <a:off x="47328" y="3772887"/>
          <a:ext cx="2880000" cy="736255"/>
        </p:xfrm>
        <a:graphic>
          <a:graphicData uri="http://schemas.openxmlformats.org/drawingml/2006/table">
            <a:tbl>
              <a:tblPr>
                <a:noFill/>
                <a:tableStyleId>{0609059D-DE75-4F71-AF5F-33A09864BCF8}</a:tableStyleId>
              </a:tblPr>
              <a:tblGrid>
                <a:gridCol w="720000">
                  <a:extLst>
                    <a:ext uri="{9D8B030D-6E8A-4147-A177-3AD203B41FA5}">
                      <a16:colId xmlns:a16="http://schemas.microsoft.com/office/drawing/2014/main" val="20000"/>
                    </a:ext>
                  </a:extLst>
                </a:gridCol>
                <a:gridCol w="720000">
                  <a:extLst>
                    <a:ext uri="{9D8B030D-6E8A-4147-A177-3AD203B41FA5}">
                      <a16:colId xmlns:a16="http://schemas.microsoft.com/office/drawing/2014/main" val="20001"/>
                    </a:ext>
                  </a:extLst>
                </a:gridCol>
                <a:gridCol w="720000">
                  <a:extLst>
                    <a:ext uri="{9D8B030D-6E8A-4147-A177-3AD203B41FA5}">
                      <a16:colId xmlns:a16="http://schemas.microsoft.com/office/drawing/2014/main" val="20002"/>
                    </a:ext>
                  </a:extLst>
                </a:gridCol>
                <a:gridCol w="720000">
                  <a:extLst>
                    <a:ext uri="{9D8B030D-6E8A-4147-A177-3AD203B41FA5}">
                      <a16:colId xmlns:a16="http://schemas.microsoft.com/office/drawing/2014/main" val="20003"/>
                    </a:ext>
                  </a:extLst>
                </a:gridCol>
              </a:tblGrid>
              <a:tr h="303900">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Sim</a:t>
                      </a:r>
                      <a:endParaRPr/>
                    </a:p>
                  </a:txBody>
                  <a:tcPr marL="9525" marR="9525" marT="9525" marB="0" anchor="b">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a:t>
                      </a:r>
                      <a:endParaRPr/>
                    </a:p>
                  </a:txBody>
                  <a:tcPr marL="9525" marR="9525" marT="9525" marB="0" anchor="b">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reclamei</a:t>
                      </a:r>
                      <a:endParaRPr/>
                    </a:p>
                  </a:txBody>
                  <a:tcPr marL="9525" marR="9525" marT="9525" marB="0" anchor="b">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sei</a:t>
                      </a:r>
                      <a:endParaRPr/>
                    </a:p>
                  </a:txBody>
                  <a:tcPr marL="9525" marR="9525" marT="9525" marB="0" anchor="b">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195725">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16,3</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23,8</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53,5</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6,4</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95725">
                <a:tc gridSpan="3">
                  <a:txBody>
                    <a:bodyPr/>
                    <a:lstStyle/>
                    <a:p>
                      <a:pPr marL="0" marR="0" lvl="0" indent="0" algn="l" rtl="0">
                        <a:spcBef>
                          <a:spcPts val="0"/>
                        </a:spcBef>
                        <a:spcAft>
                          <a:spcPts val="0"/>
                        </a:spcAft>
                        <a:buNone/>
                      </a:pPr>
                      <a:r>
                        <a:rPr lang="pt-BR" sz="800" b="1" i="0" u="none" strike="noStrike" cap="none">
                          <a:solidFill>
                            <a:srgbClr val="404040"/>
                          </a:solidFill>
                          <a:latin typeface="Calibri"/>
                          <a:ea typeface="Calibri"/>
                          <a:cs typeface="Calibri"/>
                          <a:sym typeface="Calibri"/>
                        </a:rPr>
                        <a:t>FREQUÊNCIA</a:t>
                      </a:r>
                      <a:endParaRPr sz="1000" b="1" i="0" u="none" strike="noStrike" cap="none">
                        <a:solidFill>
                          <a:srgbClr val="404040"/>
                        </a:solidFill>
                        <a:latin typeface="Calibri"/>
                        <a:ea typeface="Calibri"/>
                        <a:cs typeface="Calibri"/>
                        <a:sym typeface="Calibri"/>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FFFFFF"/>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pt-BR"/>
                    </a:p>
                  </a:txBody>
                  <a:tcPr/>
                </a:tc>
                <a:tc hMerge="1">
                  <a:txBody>
                    <a:bodyPr/>
                    <a:lstStyle/>
                    <a:p>
                      <a:endParaRPr lang="pt-BR"/>
                    </a:p>
                  </a:txBody>
                  <a:tcPr/>
                </a:tc>
                <a:tc>
                  <a:txBody>
                    <a:bodyPr/>
                    <a:lstStyle/>
                    <a:p>
                      <a:pPr marL="0" marR="0" lvl="0" indent="0" algn="l" rtl="0">
                        <a:spcBef>
                          <a:spcPts val="0"/>
                        </a:spcBef>
                        <a:spcAft>
                          <a:spcPts val="0"/>
                        </a:spcAft>
                        <a:buNone/>
                      </a:pPr>
                      <a:endParaRPr sz="1000" b="1" i="0" u="none" strike="noStrike" cap="none">
                        <a:solidFill>
                          <a:srgbClr val="404040"/>
                        </a:solidFill>
                        <a:latin typeface="Calibri"/>
                        <a:ea typeface="Calibri"/>
                        <a:cs typeface="Calibri"/>
                        <a:sym typeface="Calibri"/>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solidFill>
                        <a:srgbClr val="FFFFFF"/>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514" name="Google Shape;514;p25"/>
          <p:cNvGraphicFramePr/>
          <p:nvPr/>
        </p:nvGraphicFramePr>
        <p:xfrm>
          <a:off x="0" y="1565286"/>
          <a:ext cx="3771900" cy="2246198"/>
        </p:xfrm>
        <a:graphic>
          <a:graphicData uri="http://schemas.openxmlformats.org/drawingml/2006/chart">
            <c:chart xmlns:c="http://schemas.openxmlformats.org/drawingml/2006/chart" xmlns:r="http://schemas.openxmlformats.org/officeDocument/2006/relationships" r:id="rId3"/>
          </a:graphicData>
        </a:graphic>
      </p:graphicFrame>
      <p:sp>
        <p:nvSpPr>
          <p:cNvPr id="515" name="Google Shape;515;p25"/>
          <p:cNvSpPr/>
          <p:nvPr/>
        </p:nvSpPr>
        <p:spPr>
          <a:xfrm>
            <a:off x="10347701" y="2331881"/>
            <a:ext cx="1724963" cy="203757"/>
          </a:xfrm>
          <a:prstGeom prst="rect">
            <a:avLst/>
          </a:prstGeom>
          <a:noFill/>
          <a:ln w="19050" cap="rnd" cmpd="sng">
            <a:solidFill>
              <a:srgbClr val="FF7C8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27"/>
          <p:cNvSpPr txBox="1"/>
          <p:nvPr/>
        </p:nvSpPr>
        <p:spPr>
          <a:xfrm>
            <a:off x="0" y="908721"/>
            <a:ext cx="12192000" cy="532629"/>
          </a:xfrm>
          <a:prstGeom prst="rect">
            <a:avLst/>
          </a:prstGeom>
          <a:noFill/>
          <a:ln>
            <a:noFill/>
          </a:ln>
        </p:spPr>
        <p:txBody>
          <a:bodyPr spcFirstLastPara="1" wrap="square" lIns="100750" tIns="50375" rIns="100750" bIns="50375"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8 - Como você avalia os documentos ou formulários exigidos pelo seu plano de saúde (por exemplo: formulário de adesão/ alteração do plano, pedido de reembolso, inclusão de dependentes) quanto ao quesito facilidade no preenchimento e envio?</a:t>
            </a:r>
            <a:endParaRPr/>
          </a:p>
        </p:txBody>
      </p:sp>
      <p:graphicFrame>
        <p:nvGraphicFramePr>
          <p:cNvPr id="534" name="Google Shape;534;p27"/>
          <p:cNvGraphicFramePr/>
          <p:nvPr/>
        </p:nvGraphicFramePr>
        <p:xfrm>
          <a:off x="9207387" y="1618742"/>
          <a:ext cx="2848450" cy="1831200"/>
        </p:xfrm>
        <a:graphic>
          <a:graphicData uri="http://schemas.openxmlformats.org/drawingml/2006/table">
            <a:tbl>
              <a:tblPr>
                <a:noFill/>
                <a:tableStyleId>{0609059D-DE75-4F71-AF5F-33A09864BCF8}</a:tableStyleId>
              </a:tblPr>
              <a:tblGrid>
                <a:gridCol w="1424225">
                  <a:extLst>
                    <a:ext uri="{9D8B030D-6E8A-4147-A177-3AD203B41FA5}">
                      <a16:colId xmlns:a16="http://schemas.microsoft.com/office/drawing/2014/main" val="20000"/>
                    </a:ext>
                  </a:extLst>
                </a:gridCol>
                <a:gridCol w="1424225">
                  <a:extLst>
                    <a:ext uri="{9D8B030D-6E8A-4147-A177-3AD203B41FA5}">
                      <a16:colId xmlns:a16="http://schemas.microsoft.com/office/drawing/2014/main" val="20001"/>
                    </a:ext>
                  </a:extLst>
                </a:gridCol>
              </a:tblGrid>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Faixa Etária</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T2B</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18 a 25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69,6</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1"/>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26 a 35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66,1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2"/>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36 a 45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63,0</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3"/>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46 a 55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58,1</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4"/>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56 a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61,5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5"/>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Mais de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77,8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6"/>
                  </a:ext>
                </a:extLst>
              </a:tr>
            </a:tbl>
          </a:graphicData>
        </a:graphic>
      </p:graphicFrame>
      <p:sp>
        <p:nvSpPr>
          <p:cNvPr id="535" name="Google Shape;535;p27"/>
          <p:cNvSpPr/>
          <p:nvPr/>
        </p:nvSpPr>
        <p:spPr>
          <a:xfrm>
            <a:off x="472944" y="1564452"/>
            <a:ext cx="1737764" cy="937664"/>
          </a:xfrm>
          <a:prstGeom prst="rightArrow">
            <a:avLst>
              <a:gd name="adj1" fmla="val 50000"/>
              <a:gd name="adj2" fmla="val 5000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404040"/>
                </a:solidFill>
                <a:latin typeface="Calibri"/>
                <a:ea typeface="Calibri"/>
                <a:cs typeface="Calibri"/>
                <a:sym typeface="Calibri"/>
              </a:rPr>
              <a:t>Percepção</a:t>
            </a:r>
            <a:endParaRPr/>
          </a:p>
        </p:txBody>
      </p:sp>
      <p:graphicFrame>
        <p:nvGraphicFramePr>
          <p:cNvPr id="536" name="Google Shape;536;p27"/>
          <p:cNvGraphicFramePr/>
          <p:nvPr/>
        </p:nvGraphicFramePr>
        <p:xfrm>
          <a:off x="39405" y="5301208"/>
          <a:ext cx="6560650" cy="695325"/>
        </p:xfrm>
        <a:graphic>
          <a:graphicData uri="http://schemas.openxmlformats.org/drawingml/2006/table">
            <a:tbl>
              <a:tblPr>
                <a:noFill/>
                <a:tableStyleId>{0609059D-DE75-4F71-AF5F-33A09864BCF8}</a:tableStyleId>
              </a:tblPr>
              <a:tblGrid>
                <a:gridCol w="6560650">
                  <a:extLst>
                    <a:ext uri="{9D8B030D-6E8A-4147-A177-3AD203B41FA5}">
                      <a16:colId xmlns:a16="http://schemas.microsoft.com/office/drawing/2014/main" val="20000"/>
                    </a:ext>
                  </a:extLst>
                </a:gridCol>
              </a:tblGrid>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344</a:t>
                      </a:r>
                      <a:r>
                        <a:rPr lang="pt-BR" sz="1000" b="0" i="0" u="none" strike="noStrike" cap="none">
                          <a:solidFill>
                            <a:srgbClr val="404040"/>
                          </a:solidFill>
                          <a:latin typeface="Calibri"/>
                          <a:ea typeface="Calibri"/>
                          <a:cs typeface="Calibri"/>
                          <a:sym typeface="Calibri"/>
                        </a:rPr>
                        <a:t> | Margem de Erro: </a:t>
                      </a:r>
                      <a:r>
                        <a:rPr lang="pt-BR" sz="1000" b="1" i="0" u="none" strike="noStrike" cap="none">
                          <a:solidFill>
                            <a:srgbClr val="404040"/>
                          </a:solidFill>
                          <a:latin typeface="Calibri"/>
                          <a:ea typeface="Calibri"/>
                          <a:cs typeface="Calibri"/>
                          <a:sym typeface="Calibri"/>
                        </a:rPr>
                        <a:t>4,41.</a:t>
                      </a:r>
                      <a:endParaRPr sz="1000" b="0" i="0" u="none" strike="noStrike" cap="none">
                        <a:solidFill>
                          <a:srgbClr val="404040"/>
                        </a:solidFill>
                        <a:latin typeface="Calibri"/>
                        <a:ea typeface="Calibri"/>
                        <a:cs typeface="Calibri"/>
                        <a:sym typeface="Calibri"/>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preenchi = Nunca preenchi documentos ou formulários: </a:t>
                      </a:r>
                      <a:r>
                        <a:rPr lang="pt-BR" sz="1000" b="1" i="0" u="none" strike="noStrike" cap="none">
                          <a:solidFill>
                            <a:srgbClr val="404040"/>
                          </a:solidFill>
                          <a:latin typeface="Calibri"/>
                          <a:ea typeface="Calibri"/>
                          <a:cs typeface="Calibri"/>
                          <a:sym typeface="Calibri"/>
                        </a:rPr>
                        <a:t>216 entrevistados </a:t>
                      </a:r>
                      <a:r>
                        <a:rPr lang="pt-BR" sz="1000" b="0" i="0" u="none" strike="noStrike" cap="none">
                          <a:solidFill>
                            <a:srgbClr val="404040"/>
                          </a:solidFill>
                          <a:latin typeface="Calibri"/>
                          <a:ea typeface="Calibri"/>
                          <a:cs typeface="Calibri"/>
                          <a:sym typeface="Calibri"/>
                        </a:rPr>
                        <a:t>(não considerado para cálculo dos resultados).</a:t>
                      </a:r>
                      <a:endParaRPr/>
                    </a:p>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 = Não sei/Não me lembro: </a:t>
                      </a:r>
                      <a:r>
                        <a:rPr lang="pt-BR" sz="1000" b="1" i="0" u="none" strike="noStrike" cap="none">
                          <a:solidFill>
                            <a:srgbClr val="404040"/>
                          </a:solidFill>
                          <a:latin typeface="Calibri"/>
                          <a:ea typeface="Calibri"/>
                          <a:cs typeface="Calibri"/>
                          <a:sym typeface="Calibri"/>
                        </a:rPr>
                        <a:t>53 entrevistados </a:t>
                      </a:r>
                      <a:r>
                        <a:rPr lang="pt-BR" sz="1000" b="0" i="0" u="none" strike="noStrike" cap="none">
                          <a:solidFill>
                            <a:srgbClr val="404040"/>
                          </a:solidFill>
                          <a:latin typeface="Calibri"/>
                          <a:ea typeface="Calibri"/>
                          <a:cs typeface="Calibri"/>
                          <a:sym typeface="Calibri"/>
                        </a:rPr>
                        <a:t>(não considerados para cálculo dos indicadores).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900" b="0" i="0" u="none" strike="noStrike" cap="none">
                          <a:solidFill>
                            <a:srgbClr val="404040"/>
                          </a:solidFill>
                          <a:latin typeface="Calibri"/>
                          <a:ea typeface="Calibri"/>
                          <a:cs typeface="Calibri"/>
                          <a:sym typeface="Calibri"/>
                        </a:rPr>
                        <a:t>Nota: Resultados apresentados em percentual (%).</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537" name="Google Shape;537;p27"/>
          <p:cNvGraphicFramePr/>
          <p:nvPr/>
        </p:nvGraphicFramePr>
        <p:xfrm>
          <a:off x="47328" y="4287012"/>
          <a:ext cx="5189450" cy="678875"/>
        </p:xfrm>
        <a:graphic>
          <a:graphicData uri="http://schemas.openxmlformats.org/drawingml/2006/table">
            <a:tbl>
              <a:tblPr>
                <a:noFill/>
                <a:tableStyleId>{0609059D-DE75-4F71-AF5F-33A09864BCF8}</a:tableStyleId>
              </a:tblPr>
              <a:tblGrid>
                <a:gridCol w="741350">
                  <a:extLst>
                    <a:ext uri="{9D8B030D-6E8A-4147-A177-3AD203B41FA5}">
                      <a16:colId xmlns:a16="http://schemas.microsoft.com/office/drawing/2014/main" val="20000"/>
                    </a:ext>
                  </a:extLst>
                </a:gridCol>
                <a:gridCol w="741350">
                  <a:extLst>
                    <a:ext uri="{9D8B030D-6E8A-4147-A177-3AD203B41FA5}">
                      <a16:colId xmlns:a16="http://schemas.microsoft.com/office/drawing/2014/main" val="20001"/>
                    </a:ext>
                  </a:extLst>
                </a:gridCol>
                <a:gridCol w="741350">
                  <a:extLst>
                    <a:ext uri="{9D8B030D-6E8A-4147-A177-3AD203B41FA5}">
                      <a16:colId xmlns:a16="http://schemas.microsoft.com/office/drawing/2014/main" val="20002"/>
                    </a:ext>
                  </a:extLst>
                </a:gridCol>
                <a:gridCol w="741350">
                  <a:extLst>
                    <a:ext uri="{9D8B030D-6E8A-4147-A177-3AD203B41FA5}">
                      <a16:colId xmlns:a16="http://schemas.microsoft.com/office/drawing/2014/main" val="20003"/>
                    </a:ext>
                  </a:extLst>
                </a:gridCol>
                <a:gridCol w="741350">
                  <a:extLst>
                    <a:ext uri="{9D8B030D-6E8A-4147-A177-3AD203B41FA5}">
                      <a16:colId xmlns:a16="http://schemas.microsoft.com/office/drawing/2014/main" val="20004"/>
                    </a:ext>
                  </a:extLst>
                </a:gridCol>
                <a:gridCol w="741350">
                  <a:extLst>
                    <a:ext uri="{9D8B030D-6E8A-4147-A177-3AD203B41FA5}">
                      <a16:colId xmlns:a16="http://schemas.microsoft.com/office/drawing/2014/main" val="20005"/>
                    </a:ext>
                  </a:extLst>
                </a:gridCol>
                <a:gridCol w="741350">
                  <a:extLst>
                    <a:ext uri="{9D8B030D-6E8A-4147-A177-3AD203B41FA5}">
                      <a16:colId xmlns:a16="http://schemas.microsoft.com/office/drawing/2014/main" val="20006"/>
                    </a:ext>
                  </a:extLst>
                </a:gridCol>
              </a:tblGrid>
              <a:tr h="298925">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Regular</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acessei</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sei</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189975">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2,1</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3,4</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14,0</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23,8</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12,7</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35,2</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8,6</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89975">
                <a:tc gridSpan="7">
                  <a:txBody>
                    <a:bodyPr/>
                    <a:lstStyle/>
                    <a:p>
                      <a:pPr marL="0" marR="0" lvl="0" indent="0" algn="l" rtl="0">
                        <a:spcBef>
                          <a:spcPts val="0"/>
                        </a:spcBef>
                        <a:spcAft>
                          <a:spcPts val="0"/>
                        </a:spcAft>
                        <a:buNone/>
                      </a:pPr>
                      <a:r>
                        <a:rPr lang="pt-BR" sz="800" b="1" i="0" u="none" strike="noStrike" cap="none">
                          <a:solidFill>
                            <a:srgbClr val="A5A5A5"/>
                          </a:solidFill>
                          <a:latin typeface="Calibri"/>
                          <a:ea typeface="Calibri"/>
                          <a:cs typeface="Calibri"/>
                          <a:sym typeface="Calibri"/>
                        </a:rPr>
                        <a:t>FREQUÊNCIA</a:t>
                      </a:r>
                      <a:endParaRPr sz="1000" b="1" i="0" u="none" strike="noStrike" cap="none">
                        <a:solidFill>
                          <a:srgbClr val="A5A5A5"/>
                        </a:solidFill>
                        <a:latin typeface="Calibri"/>
                        <a:ea typeface="Calibri"/>
                        <a:cs typeface="Calibri"/>
                        <a:sym typeface="Calibri"/>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2"/>
                  </a:ext>
                </a:extLst>
              </a:tr>
            </a:tbl>
          </a:graphicData>
        </a:graphic>
      </p:graphicFrame>
      <p:sp>
        <p:nvSpPr>
          <p:cNvPr id="538" name="Google Shape;538;p27"/>
          <p:cNvSpPr/>
          <p:nvPr/>
        </p:nvSpPr>
        <p:spPr>
          <a:xfrm>
            <a:off x="2273144" y="2026272"/>
            <a:ext cx="1486196" cy="2551928"/>
          </a:xfrm>
          <a:prstGeom prst="rect">
            <a:avLst/>
          </a:prstGeom>
          <a:noFill/>
          <a:ln w="12700" cap="flat" cmpd="sng">
            <a:solidFill>
              <a:srgbClr val="FFB9BB"/>
            </a:solidFill>
            <a:prstDash val="lgDash"/>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100">
              <a:solidFill>
                <a:srgbClr val="FFFFFF"/>
              </a:solidFill>
              <a:latin typeface="Calibri"/>
              <a:ea typeface="Calibri"/>
              <a:cs typeface="Calibri"/>
              <a:sym typeface="Calibri"/>
            </a:endParaRPr>
          </a:p>
        </p:txBody>
      </p:sp>
      <p:sp>
        <p:nvSpPr>
          <p:cNvPr id="539" name="Google Shape;539;p27"/>
          <p:cNvSpPr/>
          <p:nvPr/>
        </p:nvSpPr>
        <p:spPr>
          <a:xfrm>
            <a:off x="10620729" y="3193155"/>
            <a:ext cx="1423100" cy="271910"/>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0" name="Google Shape;540;p27"/>
          <p:cNvSpPr/>
          <p:nvPr/>
        </p:nvSpPr>
        <p:spPr>
          <a:xfrm>
            <a:off x="10618331" y="2652014"/>
            <a:ext cx="1423100" cy="271909"/>
          </a:xfrm>
          <a:prstGeom prst="rect">
            <a:avLst/>
          </a:prstGeom>
          <a:noFill/>
          <a:ln w="19050" cap="rnd" cmpd="sng">
            <a:solidFill>
              <a:srgbClr val="FF7C8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41" name="Google Shape;541;p27"/>
          <p:cNvSpPr/>
          <p:nvPr/>
        </p:nvSpPr>
        <p:spPr>
          <a:xfrm>
            <a:off x="6517313" y="3748095"/>
            <a:ext cx="5570430" cy="3002476"/>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Dentre os beneficiários que preencheram documentos ou formulários exigidos e souberam responder, </a:t>
            </a:r>
            <a:r>
              <a:rPr lang="pt-BR" sz="1200" b="1" dirty="0">
                <a:solidFill>
                  <a:srgbClr val="404040"/>
                </a:solidFill>
                <a:latin typeface="Calibri"/>
                <a:ea typeface="Calibri"/>
                <a:cs typeface="Calibri"/>
                <a:sym typeface="Calibri"/>
              </a:rPr>
              <a:t>65,1%</a:t>
            </a:r>
            <a:r>
              <a:rPr lang="pt-BR" sz="1200" dirty="0">
                <a:solidFill>
                  <a:srgbClr val="404040"/>
                </a:solidFill>
                <a:latin typeface="Calibri"/>
                <a:ea typeface="Calibri"/>
                <a:cs typeface="Calibri"/>
                <a:sym typeface="Calibri"/>
              </a:rPr>
              <a:t> avaliaram positivamente (</a:t>
            </a:r>
            <a:r>
              <a:rPr lang="pt-BR" sz="1200" b="1" dirty="0">
                <a:solidFill>
                  <a:srgbClr val="404040"/>
                </a:solidFill>
                <a:latin typeface="Calibri"/>
                <a:ea typeface="Calibri"/>
                <a:cs typeface="Calibri"/>
                <a:sym typeface="Calibri"/>
              </a:rPr>
              <a:t>Bom </a:t>
            </a:r>
            <a:r>
              <a:rPr lang="pt-BR" sz="1200" dirty="0">
                <a:solidFill>
                  <a:srgbClr val="404040"/>
                </a:solidFill>
                <a:latin typeface="Calibri"/>
                <a:ea typeface="Calibri"/>
                <a:cs typeface="Calibri"/>
                <a:sym typeface="Calibri"/>
              </a:rPr>
              <a:t>e </a:t>
            </a:r>
            <a:r>
              <a:rPr lang="pt-BR" sz="1200" b="1" dirty="0">
                <a:solidFill>
                  <a:srgbClr val="404040"/>
                </a:solidFill>
                <a:latin typeface="Calibri"/>
                <a:ea typeface="Calibri"/>
                <a:cs typeface="Calibri"/>
                <a:sym typeface="Calibri"/>
              </a:rPr>
              <a:t>Muito Bom) </a:t>
            </a:r>
            <a:r>
              <a:rPr lang="pt-BR" sz="1200" dirty="0">
                <a:solidFill>
                  <a:srgbClr val="404040"/>
                </a:solidFill>
                <a:latin typeface="Calibri"/>
                <a:ea typeface="Calibri"/>
                <a:cs typeface="Calibri"/>
                <a:sym typeface="Calibri"/>
              </a:rPr>
              <a:t>classificando o atributo em </a:t>
            </a:r>
            <a:r>
              <a:rPr lang="pt-BR" sz="1200" b="1" dirty="0">
                <a:solidFill>
                  <a:srgbClr val="404040"/>
                </a:solidFill>
                <a:latin typeface="Calibri"/>
                <a:ea typeface="Calibri"/>
                <a:cs typeface="Calibri"/>
                <a:sym typeface="Calibri"/>
              </a:rPr>
              <a:t>Não Conformidade.</a:t>
            </a:r>
            <a:endParaRPr dirty="0"/>
          </a:p>
          <a:p>
            <a:pPr marL="0" marR="0" lvl="0" indent="0" algn="just" rtl="0">
              <a:spcBef>
                <a:spcPts val="0"/>
              </a:spcBef>
              <a:spcAft>
                <a:spcPts val="0"/>
              </a:spcAft>
              <a:buNone/>
            </a:pPr>
            <a:endParaRPr sz="400" b="1"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Destaque positivo para a opção</a:t>
            </a:r>
            <a:r>
              <a:rPr lang="pt-BR" sz="1200" b="1" dirty="0">
                <a:solidFill>
                  <a:srgbClr val="404040"/>
                </a:solidFill>
                <a:latin typeface="Calibri"/>
                <a:ea typeface="Calibri"/>
                <a:cs typeface="Calibri"/>
                <a:sym typeface="Calibri"/>
              </a:rPr>
              <a:t> Muito ruim </a:t>
            </a:r>
            <a:r>
              <a:rPr lang="pt-BR" sz="1200" dirty="0">
                <a:solidFill>
                  <a:srgbClr val="404040"/>
                </a:solidFill>
                <a:latin typeface="Calibri"/>
                <a:ea typeface="Calibri"/>
                <a:cs typeface="Calibri"/>
                <a:sym typeface="Calibri"/>
              </a:rPr>
              <a:t>que obteve apenas </a:t>
            </a:r>
            <a:r>
              <a:rPr lang="pt-BR" sz="1200" b="1" dirty="0">
                <a:solidFill>
                  <a:srgbClr val="404040"/>
                </a:solidFill>
                <a:latin typeface="Calibri"/>
                <a:ea typeface="Calibri"/>
                <a:cs typeface="Calibri"/>
                <a:sym typeface="Calibri"/>
              </a:rPr>
              <a:t>3,8%</a:t>
            </a:r>
            <a:r>
              <a:rPr lang="pt-BR" sz="1200" dirty="0">
                <a:solidFill>
                  <a:srgbClr val="404040"/>
                </a:solidFill>
                <a:latin typeface="Calibri"/>
                <a:ea typeface="Calibri"/>
                <a:cs typeface="Calibri"/>
                <a:sym typeface="Calibri"/>
              </a:rPr>
              <a:t> de citações. O maior índice de não satisfação está concentrado no gradiente </a:t>
            </a:r>
            <a:r>
              <a:rPr lang="pt-BR" sz="1200" b="1" dirty="0">
                <a:solidFill>
                  <a:srgbClr val="404040"/>
                </a:solidFill>
                <a:latin typeface="Calibri"/>
                <a:ea typeface="Calibri"/>
                <a:cs typeface="Calibri"/>
                <a:sym typeface="Calibri"/>
              </a:rPr>
              <a:t>Regular</a:t>
            </a:r>
            <a:r>
              <a:rPr lang="pt-BR" sz="1200" dirty="0">
                <a:solidFill>
                  <a:srgbClr val="404040"/>
                </a:solidFill>
                <a:latin typeface="Calibri"/>
                <a:ea typeface="Calibri"/>
                <a:cs typeface="Calibri"/>
                <a:sym typeface="Calibri"/>
              </a:rPr>
              <a:t> com </a:t>
            </a:r>
            <a:r>
              <a:rPr lang="pt-BR" sz="1200" b="1" dirty="0">
                <a:solidFill>
                  <a:srgbClr val="404040"/>
                </a:solidFill>
                <a:latin typeface="Calibri"/>
                <a:ea typeface="Calibri"/>
                <a:cs typeface="Calibri"/>
                <a:sym typeface="Calibri"/>
              </a:rPr>
              <a:t>25,0%.</a:t>
            </a:r>
            <a:endParaRPr dirty="0"/>
          </a:p>
          <a:p>
            <a:pPr marL="0" marR="0" lvl="0" indent="0" algn="just" rtl="0">
              <a:spcBef>
                <a:spcPts val="0"/>
              </a:spcBef>
              <a:spcAft>
                <a:spcPts val="0"/>
              </a:spcAft>
              <a:buNone/>
            </a:pPr>
            <a:endParaRPr sz="400" b="1" dirty="0">
              <a:solidFill>
                <a:srgbClr val="404040"/>
              </a:solidFill>
              <a:latin typeface="Calibri"/>
              <a:ea typeface="Calibri"/>
              <a:cs typeface="Calibri"/>
              <a:sym typeface="Calibri"/>
            </a:endParaRPr>
          </a:p>
          <a:p>
            <a:pPr lvl="0" algn="just"/>
            <a:r>
              <a:rPr lang="pt-BR" sz="1200" b="1" dirty="0">
                <a:solidFill>
                  <a:srgbClr val="404040"/>
                </a:solidFill>
                <a:latin typeface="Calibri"/>
                <a:ea typeface="Calibri"/>
                <a:cs typeface="Calibri"/>
                <a:sym typeface="Calibri"/>
              </a:rPr>
              <a:t>Ponto de atenção:  </a:t>
            </a:r>
            <a:r>
              <a:rPr lang="pt-BR" sz="1200" dirty="0">
                <a:solidFill>
                  <a:srgbClr val="404040"/>
                </a:solidFill>
                <a:latin typeface="Calibri"/>
                <a:ea typeface="Calibri"/>
                <a:cs typeface="Calibri"/>
                <a:sym typeface="Calibri"/>
              </a:rPr>
              <a:t>há um viés de baixa em função do maior volume de clientes que considera</a:t>
            </a:r>
            <a:r>
              <a:rPr lang="pt-BR" sz="1200" b="1" dirty="0">
                <a:solidFill>
                  <a:srgbClr val="404040"/>
                </a:solidFill>
                <a:latin typeface="Calibri"/>
                <a:ea typeface="Calibri"/>
                <a:cs typeface="Calibri"/>
                <a:sym typeface="Calibri"/>
              </a:rPr>
              <a:t> Bom </a:t>
            </a:r>
            <a:r>
              <a:rPr lang="pt-BR" sz="1200" dirty="0">
                <a:solidFill>
                  <a:srgbClr val="404040"/>
                </a:solidFill>
                <a:latin typeface="Calibri"/>
                <a:ea typeface="Calibri"/>
                <a:cs typeface="Calibri"/>
                <a:sym typeface="Calibri"/>
              </a:rPr>
              <a:t>dos que consideram </a:t>
            </a:r>
            <a:r>
              <a:rPr lang="pt-BR" sz="1200" b="1" dirty="0">
                <a:solidFill>
                  <a:srgbClr val="404040"/>
                </a:solidFill>
                <a:latin typeface="Calibri"/>
                <a:ea typeface="Calibri"/>
                <a:cs typeface="Calibri"/>
                <a:sym typeface="Calibri"/>
              </a:rPr>
              <a:t>Muito bom</a:t>
            </a:r>
            <a:r>
              <a:rPr lang="pt-BR" sz="1200" dirty="0">
                <a:solidFill>
                  <a:srgbClr val="404040"/>
                </a:solidFill>
                <a:latin typeface="Calibri"/>
                <a:ea typeface="Calibri"/>
                <a:cs typeface="Calibri"/>
                <a:sym typeface="Calibri"/>
              </a:rPr>
              <a:t>, indicando risco de migração para a </a:t>
            </a:r>
            <a:r>
              <a:rPr lang="pt-BR" sz="1200" b="1" dirty="0">
                <a:solidFill>
                  <a:srgbClr val="404040"/>
                </a:solidFill>
                <a:latin typeface="Calibri"/>
                <a:ea typeface="Calibri"/>
                <a:cs typeface="Calibri"/>
                <a:sym typeface="Calibri"/>
              </a:rPr>
              <a:t>não satisfação</a:t>
            </a:r>
            <a:r>
              <a:rPr lang="pt-BR" sz="1200" dirty="0">
                <a:solidFill>
                  <a:srgbClr val="404040"/>
                </a:solidFill>
                <a:latin typeface="Calibri"/>
                <a:ea typeface="Calibri"/>
                <a:cs typeface="Calibri"/>
                <a:sym typeface="Calibri"/>
              </a:rPr>
              <a:t>.</a:t>
            </a:r>
            <a:endParaRPr dirty="0"/>
          </a:p>
          <a:p>
            <a:pPr marL="0" marR="0" lvl="0" indent="0" algn="just" rtl="0">
              <a:spcBef>
                <a:spcPts val="0"/>
              </a:spcBef>
              <a:spcAft>
                <a:spcPts val="0"/>
              </a:spcAft>
              <a:buNone/>
            </a:pPr>
            <a:endParaRPr sz="400" b="1"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Analisando os perfis, a variação entre os gêneros é pequena ficando dentro da margem de erro, logo não é possível dizer que há um gênero com melhor resultado que outro. Por faixa etária, os beneficiários mais satisfeitos são os respondentes com </a:t>
            </a:r>
            <a:r>
              <a:rPr lang="pt-BR" sz="1200" b="1" dirty="0">
                <a:solidFill>
                  <a:srgbClr val="404040"/>
                </a:solidFill>
                <a:latin typeface="Calibri"/>
                <a:ea typeface="Calibri"/>
                <a:cs typeface="Calibri"/>
                <a:sym typeface="Calibri"/>
              </a:rPr>
              <a:t>Mais de 65 anos</a:t>
            </a:r>
            <a:r>
              <a:rPr lang="pt-BR" sz="1200" dirty="0">
                <a:solidFill>
                  <a:srgbClr val="404040"/>
                </a:solidFill>
                <a:latin typeface="Calibri"/>
                <a:ea typeface="Calibri"/>
                <a:cs typeface="Calibri"/>
                <a:sym typeface="Calibri"/>
              </a:rPr>
              <a:t> que atingiram o patamar de </a:t>
            </a:r>
            <a:r>
              <a:rPr lang="pt-BR" sz="1200" b="1" dirty="0">
                <a:solidFill>
                  <a:srgbClr val="404040"/>
                </a:solidFill>
                <a:latin typeface="Calibri"/>
                <a:ea typeface="Calibri"/>
                <a:cs typeface="Calibri"/>
                <a:sym typeface="Calibri"/>
              </a:rPr>
              <a:t>Não Conformidade </a:t>
            </a:r>
            <a:r>
              <a:rPr lang="pt-BR" sz="1200" dirty="0">
                <a:solidFill>
                  <a:srgbClr val="404040"/>
                </a:solidFill>
                <a:latin typeface="Calibri"/>
                <a:ea typeface="Calibri"/>
                <a:cs typeface="Calibri"/>
                <a:sym typeface="Calibri"/>
              </a:rPr>
              <a:t>com </a:t>
            </a:r>
            <a:r>
              <a:rPr lang="pt-BR" sz="1200" b="1" dirty="0">
                <a:solidFill>
                  <a:srgbClr val="404040"/>
                </a:solidFill>
                <a:latin typeface="Calibri"/>
                <a:ea typeface="Calibri"/>
                <a:cs typeface="Calibri"/>
                <a:sym typeface="Calibri"/>
              </a:rPr>
              <a:t>77,8% </a:t>
            </a:r>
            <a:r>
              <a:rPr lang="pt-BR" sz="1200" dirty="0">
                <a:solidFill>
                  <a:srgbClr val="404040"/>
                </a:solidFill>
                <a:latin typeface="Calibri"/>
                <a:ea typeface="Calibri"/>
                <a:cs typeface="Calibri"/>
                <a:sym typeface="Calibri"/>
              </a:rPr>
              <a:t>das menções. Os menos satisfeitos são beneficiários </a:t>
            </a:r>
            <a:r>
              <a:rPr lang="pt-BR" sz="1200" b="1" dirty="0">
                <a:solidFill>
                  <a:srgbClr val="404040"/>
                </a:solidFill>
                <a:latin typeface="Calibri"/>
                <a:ea typeface="Calibri"/>
                <a:cs typeface="Calibri"/>
                <a:sym typeface="Calibri"/>
              </a:rPr>
              <a:t>De 46 a 55 anos </a:t>
            </a:r>
            <a:r>
              <a:rPr lang="pt-BR" sz="1200" dirty="0">
                <a:solidFill>
                  <a:srgbClr val="404040"/>
                </a:solidFill>
                <a:latin typeface="Calibri"/>
                <a:ea typeface="Calibri"/>
                <a:cs typeface="Calibri"/>
                <a:sym typeface="Calibri"/>
              </a:rPr>
              <a:t>atingindo </a:t>
            </a:r>
            <a:r>
              <a:rPr lang="pt-BR" sz="1200" b="1" dirty="0">
                <a:solidFill>
                  <a:srgbClr val="404040"/>
                </a:solidFill>
                <a:latin typeface="Calibri"/>
                <a:ea typeface="Calibri"/>
                <a:cs typeface="Calibri"/>
                <a:sym typeface="Calibri"/>
              </a:rPr>
              <a:t>58,1%</a:t>
            </a:r>
            <a:r>
              <a:rPr lang="pt-BR" sz="1200" dirty="0">
                <a:solidFill>
                  <a:srgbClr val="404040"/>
                </a:solidFill>
                <a:latin typeface="Calibri"/>
                <a:ea typeface="Calibri"/>
                <a:cs typeface="Calibri"/>
                <a:sym typeface="Calibri"/>
              </a:rPr>
              <a:t> na avaliação classificando o atributo em</a:t>
            </a:r>
            <a:r>
              <a:rPr lang="pt-BR" sz="1200" b="1" dirty="0">
                <a:solidFill>
                  <a:srgbClr val="404040"/>
                </a:solidFill>
                <a:latin typeface="Calibri"/>
                <a:ea typeface="Calibri"/>
                <a:cs typeface="Calibri"/>
                <a:sym typeface="Calibri"/>
              </a:rPr>
              <a:t> Não Conformidade. </a:t>
            </a:r>
            <a:endParaRPr sz="1200" dirty="0">
              <a:solidFill>
                <a:srgbClr val="404040"/>
              </a:solidFill>
              <a:latin typeface="Calibri"/>
              <a:ea typeface="Calibri"/>
              <a:cs typeface="Calibri"/>
              <a:sym typeface="Calibri"/>
            </a:endParaRPr>
          </a:p>
        </p:txBody>
      </p:sp>
      <p:sp>
        <p:nvSpPr>
          <p:cNvPr id="542" name="Google Shape;542;p27" descr="Fala com preenchimento sólido"/>
          <p:cNvSpPr/>
          <p:nvPr/>
        </p:nvSpPr>
        <p:spPr>
          <a:xfrm>
            <a:off x="6129783" y="3479071"/>
            <a:ext cx="638645" cy="638645"/>
          </a:xfrm>
          <a:prstGeom prst="rect">
            <a:avLst/>
          </a:prstGeom>
          <a:noFill/>
          <a:ln>
            <a:noFill/>
          </a:ln>
        </p:spPr>
        <p:txBody>
          <a:bodyPr/>
          <a:lstStyle/>
          <a:p>
            <a:endParaRPr lang="pt-BR"/>
          </a:p>
        </p:txBody>
      </p:sp>
      <p:sp>
        <p:nvSpPr>
          <p:cNvPr id="543" name="Google Shape;543;p27"/>
          <p:cNvSpPr/>
          <p:nvPr/>
        </p:nvSpPr>
        <p:spPr>
          <a:xfrm>
            <a:off x="2677263" y="1694400"/>
            <a:ext cx="667503" cy="663744"/>
          </a:xfrm>
          <a:prstGeom prst="ellipse">
            <a:avLst/>
          </a:prstGeom>
          <a:solidFill>
            <a:srgbClr val="FFB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3F3F3F"/>
                </a:solidFill>
                <a:latin typeface="Calibri"/>
                <a:ea typeface="Calibri"/>
                <a:cs typeface="Calibri"/>
                <a:sym typeface="Calibri"/>
              </a:rPr>
              <a:t>65,1</a:t>
            </a:r>
            <a:endParaRPr sz="1800" b="1">
              <a:solidFill>
                <a:srgbClr val="3F3F3F"/>
              </a:solidFill>
              <a:latin typeface="Calibri"/>
              <a:ea typeface="Calibri"/>
              <a:cs typeface="Calibri"/>
              <a:sym typeface="Calibri"/>
            </a:endParaRPr>
          </a:p>
        </p:txBody>
      </p:sp>
      <p:grpSp>
        <p:nvGrpSpPr>
          <p:cNvPr id="546" name="Google Shape;546;p27"/>
          <p:cNvGrpSpPr/>
          <p:nvPr/>
        </p:nvGrpSpPr>
        <p:grpSpPr>
          <a:xfrm>
            <a:off x="17597" y="6030691"/>
            <a:ext cx="4002330" cy="720080"/>
            <a:chOff x="3198545" y="2908991"/>
            <a:chExt cx="4002330" cy="720080"/>
          </a:xfrm>
        </p:grpSpPr>
        <p:sp>
          <p:nvSpPr>
            <p:cNvPr id="547" name="Google Shape;547;p27"/>
            <p:cNvSpPr/>
            <p:nvPr/>
          </p:nvSpPr>
          <p:spPr>
            <a:xfrm>
              <a:off x="3198545" y="2908991"/>
              <a:ext cx="3786306" cy="7200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48" name="Google Shape;548;p27"/>
            <p:cNvSpPr txBox="1"/>
            <p:nvPr/>
          </p:nvSpPr>
          <p:spPr>
            <a:xfrm>
              <a:off x="3703909" y="3272128"/>
              <a:ext cx="61664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Excelência / Força</a:t>
              </a:r>
              <a:endParaRPr/>
            </a:p>
          </p:txBody>
        </p:sp>
        <p:sp>
          <p:nvSpPr>
            <p:cNvPr id="549" name="Google Shape;549;p27"/>
            <p:cNvSpPr/>
            <p:nvPr/>
          </p:nvSpPr>
          <p:spPr>
            <a:xfrm>
              <a:off x="4282764" y="3307683"/>
              <a:ext cx="441876" cy="268671"/>
            </a:xfrm>
            <a:prstGeom prst="roundRect">
              <a:avLst>
                <a:gd name="adj" fmla="val 16667"/>
              </a:avLst>
            </a:prstGeom>
            <a:solidFill>
              <a:srgbClr val="FFEF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80 a 89%</a:t>
              </a:r>
              <a:endParaRPr/>
            </a:p>
          </p:txBody>
        </p:sp>
        <p:sp>
          <p:nvSpPr>
            <p:cNvPr id="550" name="Google Shape;550;p27"/>
            <p:cNvSpPr/>
            <p:nvPr/>
          </p:nvSpPr>
          <p:spPr>
            <a:xfrm>
              <a:off x="5483262" y="3314818"/>
              <a:ext cx="441876" cy="268671"/>
            </a:xfrm>
            <a:prstGeom prst="roundRect">
              <a:avLst>
                <a:gd name="adj" fmla="val 16667"/>
              </a:avLst>
            </a:prstGeom>
            <a:solidFill>
              <a:srgbClr val="FFB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0 a 79%</a:t>
              </a:r>
              <a:endParaRPr/>
            </a:p>
          </p:txBody>
        </p:sp>
        <p:sp>
          <p:nvSpPr>
            <p:cNvPr id="551" name="Google Shape;551;p27"/>
            <p:cNvSpPr/>
            <p:nvPr/>
          </p:nvSpPr>
          <p:spPr>
            <a:xfrm>
              <a:off x="3294308" y="3301752"/>
              <a:ext cx="441876" cy="268671"/>
            </a:xfrm>
            <a:prstGeom prst="roundRect">
              <a:avLst>
                <a:gd name="adj" fmla="val 16667"/>
              </a:avLst>
            </a:prstGeom>
            <a:solidFill>
              <a:srgbClr val="C8EC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90 a 100%</a:t>
              </a:r>
              <a:endParaRPr/>
            </a:p>
          </p:txBody>
        </p:sp>
        <p:sp>
          <p:nvSpPr>
            <p:cNvPr id="552" name="Google Shape;552;p27"/>
            <p:cNvSpPr txBox="1"/>
            <p:nvPr/>
          </p:nvSpPr>
          <p:spPr>
            <a:xfrm>
              <a:off x="3220353" y="2966183"/>
              <a:ext cx="268079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1100"/>
                <a:buFont typeface="Calibri"/>
                <a:buNone/>
              </a:pPr>
              <a:r>
                <a:rPr lang="pt-BR" sz="1100" b="1" i="0" u="none" strike="noStrike" cap="none">
                  <a:solidFill>
                    <a:srgbClr val="3F3F3F"/>
                  </a:solidFill>
                  <a:latin typeface="Calibri"/>
                  <a:ea typeface="Calibri"/>
                  <a:cs typeface="Calibri"/>
                  <a:sym typeface="Calibri"/>
                </a:rPr>
                <a:t>% Satisfação</a:t>
              </a:r>
              <a:endParaRPr/>
            </a:p>
          </p:txBody>
        </p:sp>
        <p:sp>
          <p:nvSpPr>
            <p:cNvPr id="553" name="Google Shape;553;p27"/>
            <p:cNvSpPr txBox="1"/>
            <p:nvPr/>
          </p:nvSpPr>
          <p:spPr>
            <a:xfrm>
              <a:off x="4680595" y="3284984"/>
              <a:ext cx="86409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Conformidade / Oportunidades</a:t>
              </a:r>
              <a:endParaRPr/>
            </a:p>
          </p:txBody>
        </p:sp>
        <p:sp>
          <p:nvSpPr>
            <p:cNvPr id="554" name="Google Shape;554;p27"/>
            <p:cNvSpPr txBox="1"/>
            <p:nvPr/>
          </p:nvSpPr>
          <p:spPr>
            <a:xfrm>
              <a:off x="5885314" y="3277581"/>
              <a:ext cx="131556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Não conformidade / Fraquezas ou Ameaças</a:t>
              </a:r>
              <a:endParaRPr/>
            </a:p>
          </p:txBody>
        </p:sp>
      </p:grpSp>
      <p:graphicFrame>
        <p:nvGraphicFramePr>
          <p:cNvPr id="555" name="Google Shape;555;p27"/>
          <p:cNvGraphicFramePr/>
          <p:nvPr/>
        </p:nvGraphicFramePr>
        <p:xfrm>
          <a:off x="-2494" y="2351930"/>
          <a:ext cx="3894516" cy="2226270"/>
        </p:xfrm>
        <a:graphic>
          <a:graphicData uri="http://schemas.openxmlformats.org/drawingml/2006/chart">
            <c:chart xmlns:c="http://schemas.openxmlformats.org/drawingml/2006/chart" xmlns:r="http://schemas.openxmlformats.org/officeDocument/2006/relationships" r:id="rId3"/>
          </a:graphicData>
        </a:graphic>
      </p:graphicFrame>
      <p:grpSp>
        <p:nvGrpSpPr>
          <p:cNvPr id="556" name="Google Shape;556;p27"/>
          <p:cNvGrpSpPr/>
          <p:nvPr/>
        </p:nvGrpSpPr>
        <p:grpSpPr>
          <a:xfrm>
            <a:off x="6763726" y="1362227"/>
            <a:ext cx="2408399" cy="2376001"/>
            <a:chOff x="0" y="0"/>
            <a:chExt cx="2237239" cy="2543175"/>
          </a:xfrm>
        </p:grpSpPr>
        <p:pic>
          <p:nvPicPr>
            <p:cNvPr id="557" name="Google Shape;557;p27" descr="Free vector graphic: Silhouette, Man, Women'S - Free Image ..."/>
            <p:cNvPicPr preferRelativeResize="0"/>
            <p:nvPr/>
          </p:nvPicPr>
          <p:blipFill rotWithShape="1">
            <a:blip r:embed="rId4">
              <a:alphaModFix/>
            </a:blip>
            <a:srcRect r="50076"/>
            <a:stretch/>
          </p:blipFill>
          <p:spPr>
            <a:xfrm>
              <a:off x="381001" y="161925"/>
              <a:ext cx="628649" cy="2257426"/>
            </a:xfrm>
            <a:prstGeom prst="rect">
              <a:avLst/>
            </a:prstGeom>
            <a:noFill/>
            <a:ln>
              <a:noFill/>
            </a:ln>
          </p:spPr>
        </p:pic>
        <p:pic>
          <p:nvPicPr>
            <p:cNvPr id="558" name="Google Shape;558;p27" descr="Free vector graphic: Silhouette, Man, Women'S - Free Image ..."/>
            <p:cNvPicPr preferRelativeResize="0"/>
            <p:nvPr/>
          </p:nvPicPr>
          <p:blipFill rotWithShape="1">
            <a:blip r:embed="rId5">
              <a:alphaModFix/>
            </a:blip>
            <a:srcRect l="50680"/>
            <a:stretch/>
          </p:blipFill>
          <p:spPr>
            <a:xfrm>
              <a:off x="1209675" y="190500"/>
              <a:ext cx="621046" cy="2257425"/>
            </a:xfrm>
            <a:prstGeom prst="rect">
              <a:avLst/>
            </a:prstGeom>
            <a:noFill/>
            <a:ln>
              <a:noFill/>
            </a:ln>
          </p:spPr>
        </p:pic>
        <p:graphicFrame>
          <p:nvGraphicFramePr>
            <p:cNvPr id="559" name="Google Shape;559;p27"/>
            <p:cNvGraphicFramePr/>
            <p:nvPr/>
          </p:nvGraphicFramePr>
          <p:xfrm>
            <a:off x="0" y="0"/>
            <a:ext cx="2237239" cy="2543175"/>
          </p:xfrm>
          <a:graphic>
            <a:graphicData uri="http://schemas.openxmlformats.org/drawingml/2006/chart">
              <c:chart xmlns:c="http://schemas.openxmlformats.org/drawingml/2006/chart" xmlns:r="http://schemas.openxmlformats.org/officeDocument/2006/relationships" r:id="rId6"/>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41"/>
                                        </p:tgtEl>
                                        <p:attrNameLst>
                                          <p:attrName>style.visibility</p:attrName>
                                        </p:attrNameLst>
                                      </p:cBhvr>
                                      <p:to>
                                        <p:strVal val="visible"/>
                                      </p:to>
                                    </p:set>
                                    <p:animEffect transition="in" filter="fade">
                                      <p:cBhvr>
                                        <p:cTn id="7" dur="500"/>
                                        <p:tgtEl>
                                          <p:spTgt spid="5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28"/>
          <p:cNvSpPr txBox="1"/>
          <p:nvPr/>
        </p:nvSpPr>
        <p:spPr>
          <a:xfrm>
            <a:off x="17598" y="908720"/>
            <a:ext cx="12174402" cy="317186"/>
          </a:xfrm>
          <a:prstGeom prst="rect">
            <a:avLst/>
          </a:prstGeom>
          <a:noFill/>
          <a:ln>
            <a:noFill/>
          </a:ln>
        </p:spPr>
        <p:txBody>
          <a:bodyPr spcFirstLastPara="1" wrap="square" lIns="100750" tIns="50375" rIns="100750" bIns="50375" anchor="t" anchorCtr="0">
            <a:spAutoFit/>
          </a:bodyPr>
          <a:lstStyle/>
          <a:p>
            <a:pPr marL="0" marR="0" lvl="0" indent="0" algn="l" rtl="0">
              <a:spcBef>
                <a:spcPts val="0"/>
              </a:spcBef>
              <a:spcAft>
                <a:spcPts val="0"/>
              </a:spcAft>
              <a:buNone/>
            </a:pPr>
            <a:r>
              <a:rPr lang="pt-BR" sz="1400" b="1">
                <a:solidFill>
                  <a:srgbClr val="404040"/>
                </a:solidFill>
                <a:latin typeface="Calibri"/>
                <a:ea typeface="Calibri"/>
                <a:cs typeface="Calibri"/>
                <a:sym typeface="Calibri"/>
              </a:rPr>
              <a:t>9 - Como você avalia seu plano de saúde?</a:t>
            </a:r>
            <a:endParaRPr/>
          </a:p>
        </p:txBody>
      </p:sp>
      <p:graphicFrame>
        <p:nvGraphicFramePr>
          <p:cNvPr id="565" name="Google Shape;565;p28"/>
          <p:cNvGraphicFramePr/>
          <p:nvPr/>
        </p:nvGraphicFramePr>
        <p:xfrm>
          <a:off x="9221703" y="1449549"/>
          <a:ext cx="2848450" cy="1831200"/>
        </p:xfrm>
        <a:graphic>
          <a:graphicData uri="http://schemas.openxmlformats.org/drawingml/2006/table">
            <a:tbl>
              <a:tblPr>
                <a:noFill/>
                <a:tableStyleId>{0609059D-DE75-4F71-AF5F-33A09864BCF8}</a:tableStyleId>
              </a:tblPr>
              <a:tblGrid>
                <a:gridCol w="1424225">
                  <a:extLst>
                    <a:ext uri="{9D8B030D-6E8A-4147-A177-3AD203B41FA5}">
                      <a16:colId xmlns:a16="http://schemas.microsoft.com/office/drawing/2014/main" val="20000"/>
                    </a:ext>
                  </a:extLst>
                </a:gridCol>
                <a:gridCol w="1424225">
                  <a:extLst>
                    <a:ext uri="{9D8B030D-6E8A-4147-A177-3AD203B41FA5}">
                      <a16:colId xmlns:a16="http://schemas.microsoft.com/office/drawing/2014/main" val="20001"/>
                    </a:ext>
                  </a:extLst>
                </a:gridCol>
              </a:tblGrid>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Faixa Etária</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T2B</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D9D9D9"/>
                    </a:solidFill>
                  </a:tcPr>
                </a:tc>
                <a:extLst>
                  <a:ext uri="{0D108BD9-81ED-4DB2-BD59-A6C34878D82A}">
                    <a16:rowId xmlns:a16="http://schemas.microsoft.com/office/drawing/2014/main" val="10000"/>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18 a 25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75,5</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1"/>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26 a 35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76,8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2"/>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36 a 45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73,6</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3"/>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46 a 55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66,4</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4"/>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De 56 a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71,8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B9BB"/>
                    </a:solidFill>
                  </a:tcPr>
                </a:tc>
                <a:extLst>
                  <a:ext uri="{0D108BD9-81ED-4DB2-BD59-A6C34878D82A}">
                    <a16:rowId xmlns:a16="http://schemas.microsoft.com/office/drawing/2014/main" val="10005"/>
                  </a:ext>
                </a:extLst>
              </a:tr>
              <a:tr h="2616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Mais de 65 anos</a:t>
                      </a:r>
                      <a:endParaRPr/>
                    </a:p>
                  </a:txBody>
                  <a:tcPr marL="9525" marR="9525" marT="95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3F3F3F"/>
                        </a:buClr>
                        <a:buSzPts val="1200"/>
                        <a:buFont typeface="Calibri"/>
                        <a:buNone/>
                      </a:pPr>
                      <a:r>
                        <a:rPr lang="pt-BR" sz="1200" b="1" i="0" u="none" strike="noStrike" cap="none">
                          <a:solidFill>
                            <a:srgbClr val="3F3F3F"/>
                          </a:solidFill>
                          <a:latin typeface="Calibri"/>
                          <a:ea typeface="Calibri"/>
                          <a:cs typeface="Calibri"/>
                          <a:sym typeface="Calibri"/>
                        </a:rPr>
                        <a:t>86,8</a:t>
                      </a:r>
                      <a:endParaRPr/>
                    </a:p>
                  </a:txBody>
                  <a:tcPr marL="7625" marR="7625" marT="7625" marB="0" anchor="ctr">
                    <a:lnL w="19050" cap="flat" cmpd="sng">
                      <a:solidFill>
                        <a:srgbClr val="FFFFFF"/>
                      </a:solidFill>
                      <a:prstDash val="solid"/>
                      <a:round/>
                      <a:headEnd type="none" w="sm" len="sm"/>
                      <a:tailEnd type="none" w="sm" len="sm"/>
                    </a:lnL>
                    <a:lnR w="19050" cap="flat" cmpd="sng">
                      <a:solidFill>
                        <a:srgbClr val="FFFFFF"/>
                      </a:solidFill>
                      <a:prstDash val="solid"/>
                      <a:round/>
                      <a:headEnd type="none" w="sm" len="sm"/>
                      <a:tailEnd type="none" w="sm" len="sm"/>
                    </a:lnR>
                    <a:lnT w="19050" cap="flat" cmpd="sng">
                      <a:solidFill>
                        <a:srgbClr val="FFFFFF"/>
                      </a:solidFill>
                      <a:prstDash val="solid"/>
                      <a:round/>
                      <a:headEnd type="none" w="sm" len="sm"/>
                      <a:tailEnd type="none" w="sm" len="sm"/>
                    </a:lnT>
                    <a:lnB w="19050" cap="flat" cmpd="sng">
                      <a:solidFill>
                        <a:srgbClr val="FFFFFF"/>
                      </a:solidFill>
                      <a:prstDash val="solid"/>
                      <a:round/>
                      <a:headEnd type="none" w="sm" len="sm"/>
                      <a:tailEnd type="none" w="sm" len="sm"/>
                    </a:lnB>
                    <a:solidFill>
                      <a:srgbClr val="FFEFBD"/>
                    </a:solidFill>
                  </a:tcPr>
                </a:tc>
                <a:extLst>
                  <a:ext uri="{0D108BD9-81ED-4DB2-BD59-A6C34878D82A}">
                    <a16:rowId xmlns:a16="http://schemas.microsoft.com/office/drawing/2014/main" val="10006"/>
                  </a:ext>
                </a:extLst>
              </a:tr>
            </a:tbl>
          </a:graphicData>
        </a:graphic>
      </p:graphicFrame>
      <p:sp>
        <p:nvSpPr>
          <p:cNvPr id="566" name="Google Shape;566;p28"/>
          <p:cNvSpPr/>
          <p:nvPr/>
        </p:nvSpPr>
        <p:spPr>
          <a:xfrm>
            <a:off x="489316" y="1564452"/>
            <a:ext cx="1737764" cy="937664"/>
          </a:xfrm>
          <a:prstGeom prst="rightArrow">
            <a:avLst>
              <a:gd name="adj1" fmla="val 50000"/>
              <a:gd name="adj2" fmla="val 50000"/>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dirty="0">
                <a:solidFill>
                  <a:srgbClr val="404040"/>
                </a:solidFill>
                <a:latin typeface="Calibri"/>
                <a:ea typeface="Calibri"/>
                <a:cs typeface="Calibri"/>
                <a:sym typeface="Calibri"/>
              </a:rPr>
              <a:t>Percepção</a:t>
            </a:r>
            <a:endParaRPr dirty="0"/>
          </a:p>
        </p:txBody>
      </p:sp>
      <p:graphicFrame>
        <p:nvGraphicFramePr>
          <p:cNvPr id="567" name="Google Shape;567;p28"/>
          <p:cNvGraphicFramePr/>
          <p:nvPr/>
        </p:nvGraphicFramePr>
        <p:xfrm>
          <a:off x="47328" y="5301208"/>
          <a:ext cx="5838625" cy="571500"/>
        </p:xfrm>
        <a:graphic>
          <a:graphicData uri="http://schemas.openxmlformats.org/drawingml/2006/table">
            <a:tbl>
              <a:tblPr>
                <a:noFill/>
                <a:tableStyleId>{0609059D-DE75-4F71-AF5F-33A09864BCF8}</a:tableStyleId>
              </a:tblPr>
              <a:tblGrid>
                <a:gridCol w="5838625">
                  <a:extLst>
                    <a:ext uri="{9D8B030D-6E8A-4147-A177-3AD203B41FA5}">
                      <a16:colId xmlns:a16="http://schemas.microsoft.com/office/drawing/2014/main" val="20000"/>
                    </a:ext>
                  </a:extLst>
                </a:gridCol>
              </a:tblGrid>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610</a:t>
                      </a:r>
                      <a:r>
                        <a:rPr lang="pt-BR" sz="1000" b="0" i="0" u="none" strike="noStrike" cap="none">
                          <a:solidFill>
                            <a:srgbClr val="404040"/>
                          </a:solidFill>
                          <a:latin typeface="Calibri"/>
                          <a:ea typeface="Calibri"/>
                          <a:cs typeface="Calibri"/>
                          <a:sym typeface="Calibri"/>
                        </a:rPr>
                        <a:t> | Margem de Erro: </a:t>
                      </a:r>
                      <a:r>
                        <a:rPr lang="pt-BR" sz="1000" b="1" i="0" u="none" strike="noStrike" cap="none">
                          <a:solidFill>
                            <a:srgbClr val="404040"/>
                          </a:solidFill>
                          <a:latin typeface="Calibri"/>
                          <a:ea typeface="Calibri"/>
                          <a:cs typeface="Calibri"/>
                          <a:sym typeface="Calibri"/>
                        </a:rPr>
                        <a:t>3,31.</a:t>
                      </a:r>
                      <a:endParaRPr sz="1000" b="0" i="0" u="none" strike="noStrike" cap="none">
                        <a:solidFill>
                          <a:srgbClr val="404040"/>
                        </a:solidFill>
                        <a:latin typeface="Calibri"/>
                        <a:ea typeface="Calibri"/>
                        <a:cs typeface="Calibri"/>
                        <a:sym typeface="Calibri"/>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 = Não sei/Não tenho como avaliar: </a:t>
                      </a:r>
                      <a:r>
                        <a:rPr lang="pt-BR" sz="1000" b="1" i="0" u="none" strike="noStrike" cap="none">
                          <a:solidFill>
                            <a:srgbClr val="404040"/>
                          </a:solidFill>
                          <a:latin typeface="Calibri"/>
                          <a:ea typeface="Calibri"/>
                          <a:cs typeface="Calibri"/>
                          <a:sym typeface="Calibri"/>
                        </a:rPr>
                        <a:t>3 entrevistados</a:t>
                      </a:r>
                      <a:r>
                        <a:rPr lang="pt-BR" sz="1000" b="0" i="0" u="none" strike="noStrike" cap="none">
                          <a:solidFill>
                            <a:srgbClr val="404040"/>
                          </a:solidFill>
                          <a:latin typeface="Calibri"/>
                          <a:ea typeface="Calibri"/>
                          <a:cs typeface="Calibri"/>
                          <a:sym typeface="Calibri"/>
                        </a:rPr>
                        <a:t> (não considerados para cálculo dos indicadores).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900" b="0" i="0" u="none" strike="noStrike" cap="none">
                          <a:solidFill>
                            <a:srgbClr val="404040"/>
                          </a:solidFill>
                          <a:latin typeface="Calibri"/>
                          <a:ea typeface="Calibri"/>
                          <a:cs typeface="Calibri"/>
                          <a:sym typeface="Calibri"/>
                        </a:rPr>
                        <a:t>Nota¹: Resultados apresentados em percentual (%).</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568" name="Google Shape;568;p28"/>
          <p:cNvGraphicFramePr/>
          <p:nvPr/>
        </p:nvGraphicFramePr>
        <p:xfrm>
          <a:off x="63700" y="4287012"/>
          <a:ext cx="4448100" cy="678875"/>
        </p:xfrm>
        <a:graphic>
          <a:graphicData uri="http://schemas.openxmlformats.org/drawingml/2006/table">
            <a:tbl>
              <a:tblPr>
                <a:noFill/>
                <a:tableStyleId>{0609059D-DE75-4F71-AF5F-33A09864BCF8}</a:tableStyleId>
              </a:tblPr>
              <a:tblGrid>
                <a:gridCol w="741350">
                  <a:extLst>
                    <a:ext uri="{9D8B030D-6E8A-4147-A177-3AD203B41FA5}">
                      <a16:colId xmlns:a16="http://schemas.microsoft.com/office/drawing/2014/main" val="20000"/>
                    </a:ext>
                  </a:extLst>
                </a:gridCol>
                <a:gridCol w="741350">
                  <a:extLst>
                    <a:ext uri="{9D8B030D-6E8A-4147-A177-3AD203B41FA5}">
                      <a16:colId xmlns:a16="http://schemas.microsoft.com/office/drawing/2014/main" val="20001"/>
                    </a:ext>
                  </a:extLst>
                </a:gridCol>
                <a:gridCol w="741350">
                  <a:extLst>
                    <a:ext uri="{9D8B030D-6E8A-4147-A177-3AD203B41FA5}">
                      <a16:colId xmlns:a16="http://schemas.microsoft.com/office/drawing/2014/main" val="20002"/>
                    </a:ext>
                  </a:extLst>
                </a:gridCol>
                <a:gridCol w="741350">
                  <a:extLst>
                    <a:ext uri="{9D8B030D-6E8A-4147-A177-3AD203B41FA5}">
                      <a16:colId xmlns:a16="http://schemas.microsoft.com/office/drawing/2014/main" val="20003"/>
                    </a:ext>
                  </a:extLst>
                </a:gridCol>
                <a:gridCol w="741350">
                  <a:extLst>
                    <a:ext uri="{9D8B030D-6E8A-4147-A177-3AD203B41FA5}">
                      <a16:colId xmlns:a16="http://schemas.microsoft.com/office/drawing/2014/main" val="20004"/>
                    </a:ext>
                  </a:extLst>
                </a:gridCol>
                <a:gridCol w="741350">
                  <a:extLst>
                    <a:ext uri="{9D8B030D-6E8A-4147-A177-3AD203B41FA5}">
                      <a16:colId xmlns:a16="http://schemas.microsoft.com/office/drawing/2014/main" val="20005"/>
                    </a:ext>
                  </a:extLst>
                </a:gridCol>
              </a:tblGrid>
              <a:tr h="298925">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Ruim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Regular</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Muito bom</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0" i="0" u="none" strike="noStrike" cap="none">
                          <a:solidFill>
                            <a:srgbClr val="404040"/>
                          </a:solidFill>
                          <a:latin typeface="Calibri"/>
                          <a:ea typeface="Calibri"/>
                          <a:cs typeface="Calibri"/>
                          <a:sym typeface="Calibri"/>
                        </a:rPr>
                        <a:t>Não sei</a:t>
                      </a:r>
                      <a:endParaRPr/>
                    </a:p>
                  </a:txBody>
                  <a:tcPr marL="9525" marR="9525" marT="95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extLst>
                  <a:ext uri="{0D108BD9-81ED-4DB2-BD59-A6C34878D82A}">
                    <a16:rowId xmlns:a16="http://schemas.microsoft.com/office/drawing/2014/main" val="10000"/>
                  </a:ext>
                </a:extLst>
              </a:tr>
              <a:tr h="189975">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1,3</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3,3</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20,2</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44,7</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30,0</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0,5</a:t>
                      </a:r>
                      <a:endParaRPr/>
                    </a:p>
                  </a:txBody>
                  <a:tcPr marL="7625" marR="7625" marT="7625" marB="0"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189975">
                <a:tc gridSpan="6">
                  <a:txBody>
                    <a:bodyPr/>
                    <a:lstStyle/>
                    <a:p>
                      <a:pPr marL="0" marR="0" lvl="0" indent="0" algn="l" rtl="0">
                        <a:spcBef>
                          <a:spcPts val="0"/>
                        </a:spcBef>
                        <a:spcAft>
                          <a:spcPts val="0"/>
                        </a:spcAft>
                        <a:buNone/>
                      </a:pPr>
                      <a:r>
                        <a:rPr lang="pt-BR" sz="800" b="1" i="0" u="none" strike="noStrike" cap="none">
                          <a:solidFill>
                            <a:srgbClr val="A5A5A5"/>
                          </a:solidFill>
                          <a:latin typeface="Calibri"/>
                          <a:ea typeface="Calibri"/>
                          <a:cs typeface="Calibri"/>
                          <a:sym typeface="Calibri"/>
                        </a:rPr>
                        <a:t>FREQUÊNCIA</a:t>
                      </a:r>
                      <a:endParaRPr sz="1000" b="1" i="0" u="none" strike="noStrike" cap="none">
                        <a:solidFill>
                          <a:srgbClr val="A5A5A5"/>
                        </a:solidFill>
                        <a:latin typeface="Calibri"/>
                        <a:ea typeface="Calibri"/>
                        <a:cs typeface="Calibri"/>
                        <a:sym typeface="Calibri"/>
                      </a:endParaRPr>
                    </a:p>
                  </a:txBody>
                  <a:tcPr marL="9525" marR="9525" marT="9525"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2"/>
                  </a:ext>
                </a:extLst>
              </a:tr>
            </a:tbl>
          </a:graphicData>
        </a:graphic>
      </p:graphicFrame>
      <p:sp>
        <p:nvSpPr>
          <p:cNvPr id="569" name="Google Shape;569;p28"/>
          <p:cNvSpPr/>
          <p:nvPr/>
        </p:nvSpPr>
        <p:spPr>
          <a:xfrm>
            <a:off x="2289516" y="2026272"/>
            <a:ext cx="1486196" cy="2551928"/>
          </a:xfrm>
          <a:prstGeom prst="rect">
            <a:avLst/>
          </a:prstGeom>
          <a:noFill/>
          <a:ln w="12700" cap="flat" cmpd="sng">
            <a:solidFill>
              <a:srgbClr val="FF7C80"/>
            </a:solidFill>
            <a:prstDash val="lgDash"/>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100">
              <a:solidFill>
                <a:srgbClr val="FFFFFF"/>
              </a:solidFill>
              <a:latin typeface="Calibri"/>
              <a:ea typeface="Calibri"/>
              <a:cs typeface="Calibri"/>
              <a:sym typeface="Calibri"/>
            </a:endParaRPr>
          </a:p>
        </p:txBody>
      </p:sp>
      <p:sp>
        <p:nvSpPr>
          <p:cNvPr id="570" name="Google Shape;570;p28"/>
          <p:cNvSpPr/>
          <p:nvPr/>
        </p:nvSpPr>
        <p:spPr>
          <a:xfrm>
            <a:off x="10644823" y="3013075"/>
            <a:ext cx="1423100" cy="271909"/>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71" name="Google Shape;571;p28"/>
          <p:cNvSpPr/>
          <p:nvPr/>
        </p:nvSpPr>
        <p:spPr>
          <a:xfrm>
            <a:off x="10644823" y="2502116"/>
            <a:ext cx="1423100" cy="271909"/>
          </a:xfrm>
          <a:prstGeom prst="rect">
            <a:avLst/>
          </a:prstGeom>
          <a:noFill/>
          <a:ln w="19050" cap="rnd" cmpd="sng">
            <a:solidFill>
              <a:srgbClr val="FF7C80"/>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572" name="Google Shape;572;p28"/>
          <p:cNvSpPr/>
          <p:nvPr/>
        </p:nvSpPr>
        <p:spPr>
          <a:xfrm>
            <a:off x="6716247" y="3824869"/>
            <a:ext cx="5321757" cy="2880320"/>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Dentre os beneficiários que souberam avaliar o plano de saúde, </a:t>
            </a:r>
            <a:r>
              <a:rPr lang="pt-BR" sz="1200" b="1" dirty="0">
                <a:solidFill>
                  <a:srgbClr val="404040"/>
                </a:solidFill>
                <a:latin typeface="Calibri"/>
                <a:ea typeface="Calibri"/>
                <a:cs typeface="Calibri"/>
                <a:sym typeface="Calibri"/>
              </a:rPr>
              <a:t>75,1% </a:t>
            </a:r>
            <a:r>
              <a:rPr lang="pt-BR" sz="1200" dirty="0">
                <a:solidFill>
                  <a:srgbClr val="404040"/>
                </a:solidFill>
                <a:latin typeface="Calibri"/>
                <a:ea typeface="Calibri"/>
                <a:cs typeface="Calibri"/>
                <a:sym typeface="Calibri"/>
              </a:rPr>
              <a:t>avaliaram positivamente, classificando o atributo em patamar de </a:t>
            </a:r>
            <a:r>
              <a:rPr lang="pt-BR" sz="1200" b="1" dirty="0">
                <a:solidFill>
                  <a:srgbClr val="404040"/>
                </a:solidFill>
                <a:latin typeface="Calibri"/>
                <a:ea typeface="Calibri"/>
                <a:cs typeface="Calibri"/>
                <a:sym typeface="Calibri"/>
              </a:rPr>
              <a:t>Não</a:t>
            </a:r>
            <a:r>
              <a:rPr lang="pt-BR" sz="1200" dirty="0">
                <a:solidFill>
                  <a:srgbClr val="404040"/>
                </a:solidFill>
                <a:latin typeface="Calibri"/>
                <a:ea typeface="Calibri"/>
                <a:cs typeface="Calibri"/>
                <a:sym typeface="Calibri"/>
              </a:rPr>
              <a:t> </a:t>
            </a:r>
            <a:r>
              <a:rPr lang="pt-BR" sz="1200" b="1" dirty="0">
                <a:solidFill>
                  <a:srgbClr val="404040"/>
                </a:solidFill>
                <a:latin typeface="Calibri"/>
                <a:ea typeface="Calibri"/>
                <a:cs typeface="Calibri"/>
                <a:sym typeface="Calibri"/>
              </a:rPr>
              <a:t>Conformidade</a:t>
            </a:r>
            <a:r>
              <a:rPr lang="pt-BR" sz="1200" dirty="0">
                <a:solidFill>
                  <a:srgbClr val="404040"/>
                </a:solidFill>
                <a:latin typeface="Calibri"/>
                <a:ea typeface="Calibri"/>
                <a:cs typeface="Calibri"/>
                <a:sym typeface="Calibri"/>
              </a:rPr>
              <a:t>. Destaque positivo para o índice de insatisfeitos, com </a:t>
            </a:r>
            <a:r>
              <a:rPr lang="pt-BR" sz="1200" b="1" dirty="0">
                <a:solidFill>
                  <a:srgbClr val="404040"/>
                </a:solidFill>
                <a:latin typeface="Calibri"/>
                <a:ea typeface="Calibri"/>
                <a:cs typeface="Calibri"/>
                <a:sym typeface="Calibri"/>
              </a:rPr>
              <a:t>4,6%</a:t>
            </a:r>
            <a:r>
              <a:rPr lang="pt-BR" sz="1200" dirty="0">
                <a:solidFill>
                  <a:srgbClr val="404040"/>
                </a:solidFill>
                <a:latin typeface="Calibri"/>
                <a:ea typeface="Calibri"/>
                <a:cs typeface="Calibri"/>
                <a:sym typeface="Calibri"/>
              </a:rPr>
              <a:t> (soma das menções negativas </a:t>
            </a:r>
            <a:r>
              <a:rPr lang="pt-BR" sz="1200" b="1" dirty="0">
                <a:solidFill>
                  <a:srgbClr val="404040"/>
                </a:solidFill>
                <a:latin typeface="Calibri"/>
                <a:ea typeface="Calibri"/>
                <a:cs typeface="Calibri"/>
                <a:sym typeface="Calibri"/>
              </a:rPr>
              <a:t>Muito Ruim </a:t>
            </a:r>
            <a:r>
              <a:rPr lang="pt-BR" sz="1200" dirty="0">
                <a:solidFill>
                  <a:srgbClr val="404040"/>
                </a:solidFill>
                <a:latin typeface="Calibri"/>
                <a:ea typeface="Calibri"/>
                <a:cs typeface="Calibri"/>
                <a:sym typeface="Calibri"/>
              </a:rPr>
              <a:t>e </a:t>
            </a:r>
            <a:r>
              <a:rPr lang="pt-BR" sz="1200" b="1" dirty="0">
                <a:solidFill>
                  <a:srgbClr val="404040"/>
                </a:solidFill>
                <a:latin typeface="Calibri"/>
                <a:ea typeface="Calibri"/>
                <a:cs typeface="Calibri"/>
                <a:sym typeface="Calibri"/>
              </a:rPr>
              <a:t>Ruim</a:t>
            </a:r>
            <a:r>
              <a:rPr lang="pt-BR" sz="1200" dirty="0">
                <a:solidFill>
                  <a:srgbClr val="404040"/>
                </a:solidFill>
                <a:latin typeface="Calibri"/>
                <a:ea typeface="Calibri"/>
                <a:cs typeface="Calibri"/>
                <a:sym typeface="Calibri"/>
              </a:rPr>
              <a:t>)</a:t>
            </a:r>
            <a:r>
              <a:rPr lang="pt-BR" sz="1200" b="1" dirty="0">
                <a:solidFill>
                  <a:srgbClr val="404040"/>
                </a:solidFill>
                <a:latin typeface="Calibri"/>
                <a:ea typeface="Calibri"/>
                <a:cs typeface="Calibri"/>
                <a:sym typeface="Calibri"/>
              </a:rPr>
              <a:t>. </a:t>
            </a:r>
            <a:r>
              <a:rPr lang="pt-BR" sz="1200" dirty="0">
                <a:solidFill>
                  <a:srgbClr val="404040"/>
                </a:solidFill>
                <a:latin typeface="Calibri"/>
                <a:ea typeface="Calibri"/>
                <a:cs typeface="Calibri"/>
                <a:sym typeface="Calibri"/>
              </a:rPr>
              <a:t>Observamos que o índice de não satisfeitos se concentra no gradiente </a:t>
            </a:r>
            <a:r>
              <a:rPr lang="pt-BR" sz="1200" b="1" dirty="0">
                <a:solidFill>
                  <a:srgbClr val="404040"/>
                </a:solidFill>
                <a:latin typeface="Calibri"/>
                <a:ea typeface="Calibri"/>
                <a:cs typeface="Calibri"/>
                <a:sym typeface="Calibri"/>
              </a:rPr>
              <a:t>Regular</a:t>
            </a:r>
            <a:r>
              <a:rPr lang="pt-BR" sz="1200" dirty="0">
                <a:solidFill>
                  <a:srgbClr val="404040"/>
                </a:solidFill>
                <a:latin typeface="Calibri"/>
                <a:ea typeface="Calibri"/>
                <a:cs typeface="Calibri"/>
                <a:sym typeface="Calibri"/>
              </a:rPr>
              <a:t> com </a:t>
            </a:r>
            <a:r>
              <a:rPr lang="pt-BR" sz="1200" b="1" dirty="0">
                <a:solidFill>
                  <a:srgbClr val="404040"/>
                </a:solidFill>
                <a:latin typeface="Calibri"/>
                <a:ea typeface="Calibri"/>
                <a:cs typeface="Calibri"/>
                <a:sym typeface="Calibri"/>
              </a:rPr>
              <a:t>20,3% </a:t>
            </a:r>
            <a:r>
              <a:rPr lang="pt-BR" sz="1200" dirty="0">
                <a:solidFill>
                  <a:srgbClr val="404040"/>
                </a:solidFill>
                <a:latin typeface="Calibri"/>
                <a:ea typeface="Calibri"/>
                <a:cs typeface="Calibri"/>
                <a:sym typeface="Calibri"/>
              </a:rPr>
              <a:t>de citações.</a:t>
            </a:r>
            <a:endParaRPr dirty="0"/>
          </a:p>
          <a:p>
            <a:pPr marL="0" marR="0" lvl="0" indent="0" algn="just" rtl="0">
              <a:spcBef>
                <a:spcPts val="0"/>
              </a:spcBef>
              <a:spcAft>
                <a:spcPts val="0"/>
              </a:spcAft>
              <a:buNone/>
            </a:pPr>
            <a:endParaRPr sz="400" dirty="0">
              <a:solidFill>
                <a:srgbClr val="404040"/>
              </a:solidFill>
              <a:latin typeface="Calibri"/>
              <a:ea typeface="Calibri"/>
              <a:cs typeface="Calibri"/>
              <a:sym typeface="Calibri"/>
            </a:endParaRPr>
          </a:p>
          <a:p>
            <a:pPr lvl="0" algn="just"/>
            <a:r>
              <a:rPr lang="pt-BR" sz="1200" b="1" dirty="0">
                <a:solidFill>
                  <a:srgbClr val="404040"/>
                </a:solidFill>
                <a:latin typeface="Calibri"/>
                <a:ea typeface="Calibri"/>
                <a:cs typeface="Calibri"/>
                <a:sym typeface="Calibri"/>
              </a:rPr>
              <a:t>Ponto de atenção:  </a:t>
            </a:r>
            <a:r>
              <a:rPr lang="pt-BR" sz="1200" dirty="0">
                <a:solidFill>
                  <a:srgbClr val="404040"/>
                </a:solidFill>
                <a:latin typeface="Calibri"/>
                <a:ea typeface="Calibri"/>
                <a:cs typeface="Calibri"/>
                <a:sym typeface="Calibri"/>
              </a:rPr>
              <a:t>há um viés de baixa em função do maior volume de clientes que considera</a:t>
            </a:r>
            <a:r>
              <a:rPr lang="pt-BR" sz="1200" b="1" dirty="0">
                <a:solidFill>
                  <a:srgbClr val="404040"/>
                </a:solidFill>
                <a:latin typeface="Calibri"/>
                <a:ea typeface="Calibri"/>
                <a:cs typeface="Calibri"/>
                <a:sym typeface="Calibri"/>
              </a:rPr>
              <a:t> Bom </a:t>
            </a:r>
            <a:r>
              <a:rPr lang="pt-BR" sz="1200" dirty="0">
                <a:solidFill>
                  <a:srgbClr val="404040"/>
                </a:solidFill>
                <a:latin typeface="Calibri"/>
                <a:ea typeface="Calibri"/>
                <a:cs typeface="Calibri"/>
                <a:sym typeface="Calibri"/>
              </a:rPr>
              <a:t>dos que consideram </a:t>
            </a:r>
            <a:r>
              <a:rPr lang="pt-BR" sz="1200" b="1" dirty="0">
                <a:solidFill>
                  <a:srgbClr val="404040"/>
                </a:solidFill>
                <a:latin typeface="Calibri"/>
                <a:ea typeface="Calibri"/>
                <a:cs typeface="Calibri"/>
                <a:sym typeface="Calibri"/>
              </a:rPr>
              <a:t>Muito bom</a:t>
            </a:r>
            <a:r>
              <a:rPr lang="pt-BR" sz="1200" dirty="0">
                <a:solidFill>
                  <a:srgbClr val="404040"/>
                </a:solidFill>
                <a:latin typeface="Calibri"/>
                <a:ea typeface="Calibri"/>
                <a:cs typeface="Calibri"/>
                <a:sym typeface="Calibri"/>
              </a:rPr>
              <a:t>, indicando risco de migração para a </a:t>
            </a:r>
            <a:r>
              <a:rPr lang="pt-BR" sz="1200" b="1" dirty="0">
                <a:solidFill>
                  <a:srgbClr val="404040"/>
                </a:solidFill>
                <a:latin typeface="Calibri"/>
                <a:ea typeface="Calibri"/>
                <a:cs typeface="Calibri"/>
                <a:sym typeface="Calibri"/>
              </a:rPr>
              <a:t>não satisfação</a:t>
            </a:r>
            <a:r>
              <a:rPr lang="pt-BR" sz="1200" dirty="0">
                <a:solidFill>
                  <a:srgbClr val="404040"/>
                </a:solidFill>
                <a:latin typeface="Calibri"/>
                <a:ea typeface="Calibri"/>
                <a:cs typeface="Calibri"/>
                <a:sym typeface="Calibri"/>
              </a:rPr>
              <a:t>.</a:t>
            </a:r>
            <a:endParaRPr sz="900" dirty="0">
              <a:solidFill>
                <a:srgbClr val="404040"/>
              </a:solidFill>
              <a:latin typeface="Calibri"/>
              <a:ea typeface="Calibri"/>
              <a:cs typeface="Calibri"/>
              <a:sym typeface="Calibri"/>
            </a:endParaRPr>
          </a:p>
          <a:p>
            <a:pPr marL="0" marR="0" lvl="0" indent="0" algn="just" rtl="0">
              <a:spcBef>
                <a:spcPts val="0"/>
              </a:spcBef>
              <a:spcAft>
                <a:spcPts val="0"/>
              </a:spcAft>
              <a:buNone/>
            </a:pPr>
            <a:endParaRPr sz="400"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Analisando os perfis, a variação entre os gêneros é pequena ficando dentro da margem de erro, logo não é possível dizer que há um gênero com melhor resultado que outro. Por faixa etária, o público com</a:t>
            </a:r>
            <a:r>
              <a:rPr lang="pt-BR" sz="1200" b="1" dirty="0">
                <a:solidFill>
                  <a:srgbClr val="404040"/>
                </a:solidFill>
                <a:latin typeface="Calibri"/>
                <a:ea typeface="Calibri"/>
                <a:cs typeface="Calibri"/>
                <a:sym typeface="Calibri"/>
              </a:rPr>
              <a:t> Mais de 65 anos</a:t>
            </a:r>
            <a:r>
              <a:rPr lang="pt-BR" sz="1200" dirty="0">
                <a:solidFill>
                  <a:srgbClr val="404040"/>
                </a:solidFill>
                <a:latin typeface="Calibri"/>
                <a:ea typeface="Calibri"/>
                <a:cs typeface="Calibri"/>
                <a:sym typeface="Calibri"/>
              </a:rPr>
              <a:t> são os mais satisfeitos, com </a:t>
            </a:r>
            <a:r>
              <a:rPr lang="pt-BR" sz="1200" b="1" dirty="0">
                <a:solidFill>
                  <a:srgbClr val="404040"/>
                </a:solidFill>
                <a:latin typeface="Calibri"/>
                <a:ea typeface="Calibri"/>
                <a:cs typeface="Calibri"/>
                <a:sym typeface="Calibri"/>
              </a:rPr>
              <a:t>86,8% </a:t>
            </a:r>
            <a:r>
              <a:rPr lang="pt-BR" sz="1200" dirty="0">
                <a:solidFill>
                  <a:srgbClr val="404040"/>
                </a:solidFill>
                <a:latin typeface="Calibri"/>
                <a:ea typeface="Calibri"/>
                <a:cs typeface="Calibri"/>
                <a:sym typeface="Calibri"/>
              </a:rPr>
              <a:t>das menções, atingindo o patamar de </a:t>
            </a:r>
            <a:r>
              <a:rPr lang="pt-BR" sz="1200" b="1" dirty="0">
                <a:solidFill>
                  <a:srgbClr val="404040"/>
                </a:solidFill>
                <a:latin typeface="Calibri"/>
                <a:ea typeface="Calibri"/>
                <a:cs typeface="Calibri"/>
                <a:sym typeface="Calibri"/>
              </a:rPr>
              <a:t>Conformidade</a:t>
            </a:r>
            <a:r>
              <a:rPr lang="pt-BR" sz="1200" dirty="0">
                <a:solidFill>
                  <a:srgbClr val="404040"/>
                </a:solidFill>
                <a:latin typeface="Calibri"/>
                <a:ea typeface="Calibri"/>
                <a:cs typeface="Calibri"/>
                <a:sym typeface="Calibri"/>
              </a:rPr>
              <a:t>. Os menos satisfeitos são beneficiários </a:t>
            </a:r>
            <a:r>
              <a:rPr lang="pt-BR" sz="1200" b="1" dirty="0">
                <a:solidFill>
                  <a:srgbClr val="404040"/>
                </a:solidFill>
                <a:latin typeface="Calibri"/>
                <a:ea typeface="Calibri"/>
                <a:cs typeface="Calibri"/>
                <a:sym typeface="Calibri"/>
              </a:rPr>
              <a:t>De 46 a 55 anos </a:t>
            </a:r>
            <a:r>
              <a:rPr lang="pt-BR" sz="1200" dirty="0">
                <a:solidFill>
                  <a:srgbClr val="404040"/>
                </a:solidFill>
                <a:latin typeface="Calibri"/>
                <a:ea typeface="Calibri"/>
                <a:cs typeface="Calibri"/>
                <a:sym typeface="Calibri"/>
              </a:rPr>
              <a:t>com </a:t>
            </a:r>
            <a:r>
              <a:rPr lang="pt-BR" sz="1200" b="1" dirty="0">
                <a:solidFill>
                  <a:srgbClr val="404040"/>
                </a:solidFill>
                <a:latin typeface="Calibri"/>
                <a:ea typeface="Calibri"/>
                <a:cs typeface="Calibri"/>
                <a:sym typeface="Calibri"/>
              </a:rPr>
              <a:t>66,4%,</a:t>
            </a:r>
            <a:r>
              <a:rPr lang="pt-BR" sz="1200" dirty="0">
                <a:solidFill>
                  <a:srgbClr val="404040"/>
                </a:solidFill>
                <a:latin typeface="Calibri"/>
                <a:ea typeface="Calibri"/>
                <a:cs typeface="Calibri"/>
                <a:sym typeface="Calibri"/>
              </a:rPr>
              <a:t> avaliando o atributo em</a:t>
            </a:r>
            <a:r>
              <a:rPr lang="pt-BR" sz="1200" b="1" dirty="0">
                <a:solidFill>
                  <a:srgbClr val="404040"/>
                </a:solidFill>
                <a:latin typeface="Calibri"/>
                <a:ea typeface="Calibri"/>
                <a:cs typeface="Calibri"/>
                <a:sym typeface="Calibri"/>
              </a:rPr>
              <a:t> Não Conformidade.</a:t>
            </a:r>
            <a:endParaRPr dirty="0"/>
          </a:p>
        </p:txBody>
      </p:sp>
      <p:sp>
        <p:nvSpPr>
          <p:cNvPr id="573" name="Google Shape;573;p28" descr="Fala com preenchimento sólido"/>
          <p:cNvSpPr/>
          <p:nvPr/>
        </p:nvSpPr>
        <p:spPr>
          <a:xfrm>
            <a:off x="6337174" y="3417410"/>
            <a:ext cx="638645" cy="638645"/>
          </a:xfrm>
          <a:prstGeom prst="rect">
            <a:avLst/>
          </a:prstGeom>
          <a:noFill/>
          <a:ln>
            <a:noFill/>
          </a:ln>
        </p:spPr>
        <p:txBody>
          <a:bodyPr/>
          <a:lstStyle/>
          <a:p>
            <a:endParaRPr lang="pt-BR"/>
          </a:p>
        </p:txBody>
      </p:sp>
      <p:sp>
        <p:nvSpPr>
          <p:cNvPr id="574" name="Google Shape;574;p28"/>
          <p:cNvSpPr/>
          <p:nvPr/>
        </p:nvSpPr>
        <p:spPr>
          <a:xfrm>
            <a:off x="2693635" y="1694400"/>
            <a:ext cx="667503" cy="663744"/>
          </a:xfrm>
          <a:prstGeom prst="ellipse">
            <a:avLst/>
          </a:prstGeom>
          <a:solidFill>
            <a:srgbClr val="FFB9B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3F3F3F"/>
                </a:solidFill>
                <a:latin typeface="Calibri"/>
                <a:ea typeface="Calibri"/>
                <a:cs typeface="Calibri"/>
                <a:sym typeface="Calibri"/>
              </a:rPr>
              <a:t>75,1</a:t>
            </a:r>
            <a:endParaRPr sz="1800" b="1">
              <a:solidFill>
                <a:srgbClr val="3F3F3F"/>
              </a:solidFill>
              <a:latin typeface="Calibri"/>
              <a:ea typeface="Calibri"/>
              <a:cs typeface="Calibri"/>
              <a:sym typeface="Calibri"/>
            </a:endParaRPr>
          </a:p>
        </p:txBody>
      </p:sp>
      <p:grpSp>
        <p:nvGrpSpPr>
          <p:cNvPr id="577" name="Google Shape;577;p28"/>
          <p:cNvGrpSpPr/>
          <p:nvPr/>
        </p:nvGrpSpPr>
        <p:grpSpPr>
          <a:xfrm>
            <a:off x="17597" y="6030691"/>
            <a:ext cx="4002330" cy="720080"/>
            <a:chOff x="3198545" y="2908991"/>
            <a:chExt cx="4002330" cy="720080"/>
          </a:xfrm>
        </p:grpSpPr>
        <p:sp>
          <p:nvSpPr>
            <p:cNvPr id="578" name="Google Shape;578;p28"/>
            <p:cNvSpPr/>
            <p:nvPr/>
          </p:nvSpPr>
          <p:spPr>
            <a:xfrm>
              <a:off x="3198545" y="2908991"/>
              <a:ext cx="3786306" cy="72008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79" name="Google Shape;579;p28"/>
            <p:cNvSpPr txBox="1"/>
            <p:nvPr/>
          </p:nvSpPr>
          <p:spPr>
            <a:xfrm>
              <a:off x="3703909" y="3272128"/>
              <a:ext cx="61664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Excelência / Força</a:t>
              </a:r>
              <a:endParaRPr/>
            </a:p>
          </p:txBody>
        </p:sp>
        <p:sp>
          <p:nvSpPr>
            <p:cNvPr id="580" name="Google Shape;580;p28"/>
            <p:cNvSpPr/>
            <p:nvPr/>
          </p:nvSpPr>
          <p:spPr>
            <a:xfrm>
              <a:off x="4282764" y="3307683"/>
              <a:ext cx="441876" cy="268671"/>
            </a:xfrm>
            <a:prstGeom prst="roundRect">
              <a:avLst>
                <a:gd name="adj" fmla="val 16667"/>
              </a:avLst>
            </a:prstGeom>
            <a:solidFill>
              <a:srgbClr val="FFEFB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80 a 89%</a:t>
              </a:r>
              <a:endParaRPr/>
            </a:p>
          </p:txBody>
        </p:sp>
        <p:sp>
          <p:nvSpPr>
            <p:cNvPr id="581" name="Google Shape;581;p28"/>
            <p:cNvSpPr/>
            <p:nvPr/>
          </p:nvSpPr>
          <p:spPr>
            <a:xfrm>
              <a:off x="5483262" y="3314818"/>
              <a:ext cx="441876" cy="268671"/>
            </a:xfrm>
            <a:prstGeom prst="roundRect">
              <a:avLst>
                <a:gd name="adj" fmla="val 16667"/>
              </a:avLst>
            </a:prstGeom>
            <a:solidFill>
              <a:srgbClr val="FFB9B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0 a 79%</a:t>
              </a:r>
              <a:endParaRPr/>
            </a:p>
          </p:txBody>
        </p:sp>
        <p:sp>
          <p:nvSpPr>
            <p:cNvPr id="582" name="Google Shape;582;p28"/>
            <p:cNvSpPr/>
            <p:nvPr/>
          </p:nvSpPr>
          <p:spPr>
            <a:xfrm>
              <a:off x="3294308" y="3301752"/>
              <a:ext cx="441876" cy="268671"/>
            </a:xfrm>
            <a:prstGeom prst="roundRect">
              <a:avLst>
                <a:gd name="adj" fmla="val 16667"/>
              </a:avLst>
            </a:prstGeom>
            <a:solidFill>
              <a:srgbClr val="C8ECB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3F3F3F"/>
                </a:buClr>
                <a:buSzPts val="800"/>
                <a:buFont typeface="Calibri"/>
                <a:buNone/>
              </a:pPr>
              <a:r>
                <a:rPr lang="pt-BR" sz="800" b="1" i="0" u="none" strike="noStrike" cap="none">
                  <a:solidFill>
                    <a:srgbClr val="3F3F3F"/>
                  </a:solidFill>
                  <a:latin typeface="Calibri"/>
                  <a:ea typeface="Calibri"/>
                  <a:cs typeface="Calibri"/>
                  <a:sym typeface="Calibri"/>
                </a:rPr>
                <a:t>90 a 100%</a:t>
              </a:r>
              <a:endParaRPr/>
            </a:p>
          </p:txBody>
        </p:sp>
        <p:sp>
          <p:nvSpPr>
            <p:cNvPr id="583" name="Google Shape;583;p28"/>
            <p:cNvSpPr txBox="1"/>
            <p:nvPr/>
          </p:nvSpPr>
          <p:spPr>
            <a:xfrm>
              <a:off x="3220353" y="2966183"/>
              <a:ext cx="2680799"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1100"/>
                <a:buFont typeface="Calibri"/>
                <a:buNone/>
              </a:pPr>
              <a:r>
                <a:rPr lang="pt-BR" sz="1100" b="1" i="0" u="none" strike="noStrike" cap="none">
                  <a:solidFill>
                    <a:srgbClr val="3F3F3F"/>
                  </a:solidFill>
                  <a:latin typeface="Calibri"/>
                  <a:ea typeface="Calibri"/>
                  <a:cs typeface="Calibri"/>
                  <a:sym typeface="Calibri"/>
                </a:rPr>
                <a:t>% Satisfação</a:t>
              </a:r>
              <a:endParaRPr/>
            </a:p>
          </p:txBody>
        </p:sp>
        <p:sp>
          <p:nvSpPr>
            <p:cNvPr id="584" name="Google Shape;584;p28"/>
            <p:cNvSpPr txBox="1"/>
            <p:nvPr/>
          </p:nvSpPr>
          <p:spPr>
            <a:xfrm>
              <a:off x="4680595" y="3284984"/>
              <a:ext cx="86409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Conformidade / Oportunidades</a:t>
              </a:r>
              <a:endParaRPr/>
            </a:p>
          </p:txBody>
        </p:sp>
        <p:sp>
          <p:nvSpPr>
            <p:cNvPr id="585" name="Google Shape;585;p28"/>
            <p:cNvSpPr txBox="1"/>
            <p:nvPr/>
          </p:nvSpPr>
          <p:spPr>
            <a:xfrm>
              <a:off x="5885314" y="3277581"/>
              <a:ext cx="1315561"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F3F3F"/>
                </a:buClr>
                <a:buSzPts val="800"/>
                <a:buFont typeface="Calibri"/>
                <a:buNone/>
              </a:pPr>
              <a:r>
                <a:rPr lang="pt-BR" sz="800" b="0" i="0" u="none" strike="noStrike" cap="none">
                  <a:solidFill>
                    <a:srgbClr val="3F3F3F"/>
                  </a:solidFill>
                  <a:latin typeface="Calibri"/>
                  <a:ea typeface="Calibri"/>
                  <a:cs typeface="Calibri"/>
                  <a:sym typeface="Calibri"/>
                </a:rPr>
                <a:t>Não conformidade / Fraquezas ou Ameaças</a:t>
              </a:r>
              <a:endParaRPr/>
            </a:p>
          </p:txBody>
        </p:sp>
      </p:grpSp>
      <p:graphicFrame>
        <p:nvGraphicFramePr>
          <p:cNvPr id="586" name="Google Shape;586;p28"/>
          <p:cNvGraphicFramePr/>
          <p:nvPr/>
        </p:nvGraphicFramePr>
        <p:xfrm>
          <a:off x="1" y="2335162"/>
          <a:ext cx="3908394" cy="2243038"/>
        </p:xfrm>
        <a:graphic>
          <a:graphicData uri="http://schemas.openxmlformats.org/drawingml/2006/chart">
            <c:chart xmlns:c="http://schemas.openxmlformats.org/drawingml/2006/chart" xmlns:r="http://schemas.openxmlformats.org/officeDocument/2006/relationships" r:id="rId3"/>
          </a:graphicData>
        </a:graphic>
      </p:graphicFrame>
      <p:grpSp>
        <p:nvGrpSpPr>
          <p:cNvPr id="587" name="Google Shape;587;p28"/>
          <p:cNvGrpSpPr/>
          <p:nvPr/>
        </p:nvGrpSpPr>
        <p:grpSpPr>
          <a:xfrm>
            <a:off x="6680621" y="1225906"/>
            <a:ext cx="2408399" cy="2376001"/>
            <a:chOff x="0" y="0"/>
            <a:chExt cx="2237239" cy="2543175"/>
          </a:xfrm>
        </p:grpSpPr>
        <p:pic>
          <p:nvPicPr>
            <p:cNvPr id="588" name="Google Shape;588;p28" descr="Free vector graphic: Silhouette, Man, Women'S - Free Image ..."/>
            <p:cNvPicPr preferRelativeResize="0"/>
            <p:nvPr/>
          </p:nvPicPr>
          <p:blipFill rotWithShape="1">
            <a:blip r:embed="rId4">
              <a:alphaModFix/>
            </a:blip>
            <a:srcRect r="50076"/>
            <a:stretch/>
          </p:blipFill>
          <p:spPr>
            <a:xfrm>
              <a:off x="381001" y="161925"/>
              <a:ext cx="628649" cy="2257426"/>
            </a:xfrm>
            <a:prstGeom prst="rect">
              <a:avLst/>
            </a:prstGeom>
            <a:noFill/>
            <a:ln>
              <a:noFill/>
            </a:ln>
          </p:spPr>
        </p:pic>
        <p:pic>
          <p:nvPicPr>
            <p:cNvPr id="589" name="Google Shape;589;p28" descr="Free vector graphic: Silhouette, Man, Women'S - Free Image ..."/>
            <p:cNvPicPr preferRelativeResize="0"/>
            <p:nvPr/>
          </p:nvPicPr>
          <p:blipFill rotWithShape="1">
            <a:blip r:embed="rId5">
              <a:alphaModFix/>
            </a:blip>
            <a:srcRect l="50680"/>
            <a:stretch/>
          </p:blipFill>
          <p:spPr>
            <a:xfrm>
              <a:off x="1209675" y="190500"/>
              <a:ext cx="621046" cy="2257425"/>
            </a:xfrm>
            <a:prstGeom prst="rect">
              <a:avLst/>
            </a:prstGeom>
            <a:noFill/>
            <a:ln>
              <a:noFill/>
            </a:ln>
          </p:spPr>
        </p:pic>
        <p:graphicFrame>
          <p:nvGraphicFramePr>
            <p:cNvPr id="590" name="Google Shape;590;p28"/>
            <p:cNvGraphicFramePr/>
            <p:nvPr/>
          </p:nvGraphicFramePr>
          <p:xfrm>
            <a:off x="0" y="0"/>
            <a:ext cx="2237239" cy="2543175"/>
          </p:xfrm>
          <a:graphic>
            <a:graphicData uri="http://schemas.openxmlformats.org/drawingml/2006/chart">
              <c:chart xmlns:c="http://schemas.openxmlformats.org/drawingml/2006/chart" xmlns:r="http://schemas.openxmlformats.org/officeDocument/2006/relationships" r:id="rId6"/>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72"/>
                                        </p:tgtEl>
                                        <p:attrNameLst>
                                          <p:attrName>style.visibility</p:attrName>
                                        </p:attrNameLst>
                                      </p:cBhvr>
                                      <p:to>
                                        <p:strVal val="visible"/>
                                      </p:to>
                                    </p:set>
                                    <p:animEffect transition="in" filter="fade">
                                      <p:cBhvr>
                                        <p:cTn id="7" dur="500"/>
                                        <p:tgtEl>
                                          <p:spTgt spid="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29"/>
          <p:cNvSpPr txBox="1"/>
          <p:nvPr/>
        </p:nvSpPr>
        <p:spPr>
          <a:xfrm>
            <a:off x="-47328" y="890919"/>
            <a:ext cx="12192000" cy="317186"/>
          </a:xfrm>
          <a:prstGeom prst="rect">
            <a:avLst/>
          </a:prstGeom>
          <a:noFill/>
          <a:ln>
            <a:noFill/>
          </a:ln>
        </p:spPr>
        <p:txBody>
          <a:bodyPr spcFirstLastPara="1" wrap="square" lIns="100750" tIns="50375" rIns="100750" bIns="50375" anchor="t" anchorCtr="0">
            <a:spAutoFit/>
          </a:bodyPr>
          <a:lstStyle/>
          <a:p>
            <a:pPr marL="0" marR="0" lvl="0" indent="0" algn="l" rtl="0">
              <a:spcBef>
                <a:spcPts val="0"/>
              </a:spcBef>
              <a:spcAft>
                <a:spcPts val="0"/>
              </a:spcAft>
              <a:buNone/>
            </a:pPr>
            <a:r>
              <a:rPr lang="pt-BR" sz="1400" b="1">
                <a:solidFill>
                  <a:srgbClr val="404040"/>
                </a:solidFill>
                <a:latin typeface="Calibri"/>
                <a:ea typeface="Calibri"/>
                <a:cs typeface="Calibri"/>
                <a:sym typeface="Calibri"/>
              </a:rPr>
              <a:t>10 - Você recomendaria o seu plano de saúde para amigos ou familiares?</a:t>
            </a:r>
            <a:endParaRPr/>
          </a:p>
        </p:txBody>
      </p:sp>
      <p:grpSp>
        <p:nvGrpSpPr>
          <p:cNvPr id="596" name="Google Shape;596;p29"/>
          <p:cNvGrpSpPr/>
          <p:nvPr/>
        </p:nvGrpSpPr>
        <p:grpSpPr>
          <a:xfrm>
            <a:off x="72737" y="5517233"/>
            <a:ext cx="12071935" cy="1224135"/>
            <a:chOff x="31170" y="4797152"/>
            <a:chExt cx="10677178" cy="1559201"/>
          </a:xfrm>
        </p:grpSpPr>
        <p:sp>
          <p:nvSpPr>
            <p:cNvPr id="597" name="Google Shape;597;p29"/>
            <p:cNvSpPr/>
            <p:nvPr/>
          </p:nvSpPr>
          <p:spPr>
            <a:xfrm>
              <a:off x="51819" y="4797152"/>
              <a:ext cx="10656529" cy="1559201"/>
            </a:xfrm>
            <a:prstGeom prst="rect">
              <a:avLst/>
            </a:prstGeom>
            <a:solidFill>
              <a:srgbClr val="F9F9F9"/>
            </a:solidFill>
            <a:ln>
              <a:noFill/>
            </a:ln>
            <a:effectLst>
              <a:outerShdw blurRad="50800" dist="38100" dir="2700000" algn="tl" rotWithShape="0">
                <a:srgbClr val="000000">
                  <a:alpha val="40000"/>
                </a:srgbClr>
              </a:outerShdw>
            </a:effectLst>
          </p:spPr>
          <p:txBody>
            <a:bodyPr spcFirstLastPara="1" wrap="square" lIns="180000" tIns="36000" rIns="180000" bIns="37800" anchor="ctr" anchorCtr="0">
              <a:noAutofit/>
            </a:bodyPr>
            <a:lstStyle/>
            <a:p>
              <a:pPr marL="0" marR="0" lvl="0" indent="0" algn="just" rtl="0">
                <a:spcBef>
                  <a:spcPts val="0"/>
                </a:spcBef>
                <a:spcAft>
                  <a:spcPts val="0"/>
                </a:spcAft>
                <a:buNone/>
              </a:pPr>
              <a:endParaRPr sz="1200" b="1">
                <a:solidFill>
                  <a:srgbClr val="404040"/>
                </a:solidFill>
                <a:latin typeface="Calibri"/>
                <a:ea typeface="Calibri"/>
                <a:cs typeface="Calibri"/>
                <a:sym typeface="Calibri"/>
              </a:endParaRPr>
            </a:p>
          </p:txBody>
        </p:sp>
        <p:sp>
          <p:nvSpPr>
            <p:cNvPr id="598" name="Google Shape;598;p29"/>
            <p:cNvSpPr txBox="1"/>
            <p:nvPr/>
          </p:nvSpPr>
          <p:spPr>
            <a:xfrm>
              <a:off x="31170" y="4869160"/>
              <a:ext cx="10656529" cy="137207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Dentre os beneficiários que souberam avaliar a recomendação do plano de saúde, </a:t>
              </a:r>
              <a:r>
                <a:rPr lang="pt-BR" sz="1200" b="1" dirty="0">
                  <a:solidFill>
                    <a:srgbClr val="404040"/>
                  </a:solidFill>
                  <a:latin typeface="Calibri"/>
                  <a:ea typeface="Calibri"/>
                  <a:cs typeface="Calibri"/>
                  <a:sym typeface="Calibri"/>
                </a:rPr>
                <a:t>67,6% </a:t>
              </a:r>
              <a:r>
                <a:rPr lang="pt-BR" sz="1200" dirty="0">
                  <a:solidFill>
                    <a:srgbClr val="404040"/>
                  </a:solidFill>
                  <a:latin typeface="Calibri"/>
                  <a:ea typeface="Calibri"/>
                  <a:cs typeface="Calibri"/>
                  <a:sym typeface="Calibri"/>
                </a:rPr>
                <a:t>recomendariam o plano, citando então </a:t>
              </a:r>
              <a:r>
                <a:rPr lang="pt-BR" sz="1200" b="1" dirty="0">
                  <a:solidFill>
                    <a:srgbClr val="404040"/>
                  </a:solidFill>
                  <a:latin typeface="Calibri"/>
                  <a:ea typeface="Calibri"/>
                  <a:cs typeface="Calibri"/>
                  <a:sym typeface="Calibri"/>
                </a:rPr>
                <a:t>Recomendaria ou</a:t>
              </a:r>
              <a:r>
                <a:rPr lang="pt-BR" sz="1200" dirty="0">
                  <a:solidFill>
                    <a:srgbClr val="404040"/>
                  </a:solidFill>
                  <a:latin typeface="Calibri"/>
                  <a:ea typeface="Calibri"/>
                  <a:cs typeface="Calibri"/>
                  <a:sym typeface="Calibri"/>
                </a:rPr>
                <a:t> </a:t>
              </a:r>
              <a:r>
                <a:rPr lang="pt-BR" sz="1200" b="1" dirty="0">
                  <a:solidFill>
                    <a:srgbClr val="404040"/>
                  </a:solidFill>
                  <a:latin typeface="Calibri"/>
                  <a:ea typeface="Calibri"/>
                  <a:cs typeface="Calibri"/>
                  <a:sym typeface="Calibri"/>
                </a:rPr>
                <a:t>Definitivamente recomendaria</a:t>
              </a:r>
              <a:r>
                <a:rPr lang="pt-BR" sz="1200" dirty="0">
                  <a:solidFill>
                    <a:srgbClr val="404040"/>
                  </a:solidFill>
                  <a:latin typeface="Calibri"/>
                  <a:ea typeface="Calibri"/>
                  <a:cs typeface="Calibri"/>
                  <a:sym typeface="Calibri"/>
                </a:rPr>
                <a:t>.</a:t>
              </a:r>
              <a:endParaRPr dirty="0"/>
            </a:p>
            <a:p>
              <a:pPr lvl="0" algn="just"/>
              <a:r>
                <a:rPr lang="pt-BR" sz="1200" b="1" dirty="0">
                  <a:solidFill>
                    <a:schemeClr val="tx1">
                      <a:lumMod val="75000"/>
                      <a:lumOff val="25000"/>
                    </a:schemeClr>
                  </a:solidFill>
                  <a:latin typeface="Calibri" panose="020F0502020204030204" pitchFamily="34" charset="0"/>
                  <a:cs typeface="Calibri" panose="020F0502020204030204" pitchFamily="34" charset="0"/>
                </a:rPr>
                <a:t>Ponto de atenção</a:t>
              </a:r>
              <a:r>
                <a:rPr lang="pt-BR" sz="1200" dirty="0">
                  <a:solidFill>
                    <a:schemeClr val="tx1">
                      <a:lumMod val="75000"/>
                      <a:lumOff val="25000"/>
                    </a:schemeClr>
                  </a:solidFill>
                  <a:latin typeface="Calibri" panose="020F0502020204030204" pitchFamily="34" charset="0"/>
                  <a:cs typeface="Calibri" panose="020F0502020204030204" pitchFamily="34" charset="0"/>
                </a:rPr>
                <a:t>: há um viés de baixa em função do maior volume de </a:t>
              </a:r>
              <a:r>
                <a:rPr lang="pt-BR" sz="1200" b="1" dirty="0">
                  <a:solidFill>
                    <a:schemeClr val="tx1">
                      <a:lumMod val="75000"/>
                      <a:lumOff val="25000"/>
                    </a:schemeClr>
                  </a:solidFill>
                  <a:latin typeface="Calibri" panose="020F0502020204030204" pitchFamily="34" charset="0"/>
                  <a:cs typeface="Calibri" panose="020F0502020204030204" pitchFamily="34" charset="0"/>
                </a:rPr>
                <a:t>Recomendaria </a:t>
              </a:r>
              <a:r>
                <a:rPr lang="pt-BR" sz="1200" dirty="0">
                  <a:solidFill>
                    <a:schemeClr val="tx1">
                      <a:lumMod val="75000"/>
                      <a:lumOff val="25000"/>
                    </a:schemeClr>
                  </a:solidFill>
                  <a:latin typeface="Calibri" panose="020F0502020204030204" pitchFamily="34" charset="0"/>
                  <a:cs typeface="Calibri" panose="020F0502020204030204" pitchFamily="34" charset="0"/>
                </a:rPr>
                <a:t>dos eu </a:t>
              </a:r>
              <a:r>
                <a:rPr lang="pt-BR" sz="1200" b="1" dirty="0">
                  <a:solidFill>
                    <a:schemeClr val="tx1">
                      <a:lumMod val="75000"/>
                      <a:lumOff val="25000"/>
                    </a:schemeClr>
                  </a:solidFill>
                  <a:latin typeface="Calibri" panose="020F0502020204030204" pitchFamily="34" charset="0"/>
                  <a:cs typeface="Calibri" panose="020F0502020204030204" pitchFamily="34" charset="0"/>
                </a:rPr>
                <a:t>Definitivamente recomendaria</a:t>
              </a:r>
              <a:r>
                <a:rPr lang="pt-BR" sz="1200" dirty="0">
                  <a:solidFill>
                    <a:schemeClr val="tx1">
                      <a:lumMod val="75000"/>
                      <a:lumOff val="25000"/>
                    </a:schemeClr>
                  </a:solidFill>
                  <a:latin typeface="Calibri" panose="020F0502020204030204" pitchFamily="34" charset="0"/>
                  <a:cs typeface="Calibri" panose="020F0502020204030204" pitchFamily="34" charset="0"/>
                </a:rPr>
                <a:t>, indicando risco de migração para a </a:t>
              </a:r>
              <a:r>
                <a:rPr lang="pt-BR" sz="1200" b="1" dirty="0">
                  <a:solidFill>
                    <a:schemeClr val="tx1">
                      <a:lumMod val="75000"/>
                      <a:lumOff val="25000"/>
                    </a:schemeClr>
                  </a:solidFill>
                  <a:latin typeface="Calibri" panose="020F0502020204030204" pitchFamily="34" charset="0"/>
                  <a:cs typeface="Calibri" panose="020F0502020204030204" pitchFamily="34" charset="0"/>
                </a:rPr>
                <a:t>Neutralidade</a:t>
              </a:r>
              <a:r>
                <a:rPr lang="pt-BR" sz="1200" dirty="0">
                  <a:solidFill>
                    <a:schemeClr val="tx1">
                      <a:lumMod val="75000"/>
                      <a:lumOff val="25000"/>
                    </a:schemeClr>
                  </a:solidFill>
                  <a:latin typeface="Calibri" panose="020F0502020204030204" pitchFamily="34" charset="0"/>
                  <a:cs typeface="Calibri" panose="020F0502020204030204" pitchFamily="34" charset="0"/>
                </a:rPr>
                <a:t> (Indiferente)</a:t>
              </a:r>
              <a:r>
                <a:rPr lang="pt-BR" sz="1200" dirty="0">
                  <a:solidFill>
                    <a:srgbClr val="404040"/>
                  </a:solidFill>
                  <a:latin typeface="Calibri"/>
                  <a:ea typeface="Calibri"/>
                  <a:cs typeface="Calibri"/>
                  <a:sym typeface="Calibri"/>
                </a:rPr>
                <a:t> e também para a soma de </a:t>
              </a:r>
              <a:r>
                <a:rPr lang="pt-BR" sz="1200" b="1" dirty="0">
                  <a:solidFill>
                    <a:srgbClr val="404040"/>
                  </a:solidFill>
                  <a:latin typeface="Calibri"/>
                  <a:ea typeface="Calibri"/>
                  <a:cs typeface="Calibri"/>
                  <a:sym typeface="Calibri"/>
                </a:rPr>
                <a:t>Não Recomendaria </a:t>
              </a:r>
              <a:r>
                <a:rPr lang="pt-BR" sz="1200" dirty="0">
                  <a:solidFill>
                    <a:srgbClr val="404040"/>
                  </a:solidFill>
                  <a:latin typeface="Calibri"/>
                  <a:ea typeface="Calibri"/>
                  <a:cs typeface="Calibri"/>
                  <a:sym typeface="Calibri"/>
                </a:rPr>
                <a:t>e</a:t>
              </a:r>
              <a:r>
                <a:rPr lang="pt-BR" sz="1200" b="1" dirty="0">
                  <a:solidFill>
                    <a:srgbClr val="404040"/>
                  </a:solidFill>
                  <a:latin typeface="Calibri"/>
                  <a:ea typeface="Calibri"/>
                  <a:cs typeface="Calibri"/>
                  <a:sym typeface="Calibri"/>
                </a:rPr>
                <a:t> Recomendaria com ressalva </a:t>
              </a:r>
              <a:r>
                <a:rPr lang="pt-BR" sz="1200" dirty="0">
                  <a:solidFill>
                    <a:srgbClr val="404040"/>
                  </a:solidFill>
                  <a:latin typeface="Calibri"/>
                  <a:ea typeface="Calibri"/>
                  <a:cs typeface="Calibri"/>
                  <a:sym typeface="Calibri"/>
                </a:rPr>
                <a:t>com </a:t>
              </a:r>
              <a:r>
                <a:rPr lang="pt-BR" sz="1200" b="1" dirty="0">
                  <a:solidFill>
                    <a:srgbClr val="404040"/>
                  </a:solidFill>
                  <a:latin typeface="Calibri"/>
                  <a:ea typeface="Calibri"/>
                  <a:cs typeface="Calibri"/>
                  <a:sym typeface="Calibri"/>
                </a:rPr>
                <a:t>26,1% </a:t>
              </a:r>
              <a:r>
                <a:rPr lang="pt-BR" sz="1200" dirty="0">
                  <a:solidFill>
                    <a:srgbClr val="404040"/>
                  </a:solidFill>
                  <a:latin typeface="Calibri"/>
                  <a:ea typeface="Calibri"/>
                  <a:cs typeface="Calibri"/>
                  <a:sym typeface="Calibri"/>
                </a:rPr>
                <a:t>de citações negativas.</a:t>
              </a:r>
              <a:endParaRPr dirty="0"/>
            </a:p>
            <a:p>
              <a:pPr marL="0" marR="0" lvl="0" indent="0" algn="just" rtl="0">
                <a:spcBef>
                  <a:spcPts val="0"/>
                </a:spcBef>
                <a:spcAft>
                  <a:spcPts val="0"/>
                </a:spcAft>
                <a:buNone/>
              </a:pPr>
              <a:endParaRPr sz="400"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Analisando os perfis, o público </a:t>
              </a:r>
              <a:r>
                <a:rPr lang="pt-BR" sz="1200" b="1" dirty="0">
                  <a:solidFill>
                    <a:srgbClr val="404040"/>
                  </a:solidFill>
                  <a:latin typeface="Calibri"/>
                  <a:ea typeface="Calibri"/>
                  <a:cs typeface="Calibri"/>
                  <a:sym typeface="Calibri"/>
                </a:rPr>
                <a:t>Masculino</a:t>
              </a:r>
              <a:r>
                <a:rPr lang="pt-BR" sz="1200" dirty="0">
                  <a:solidFill>
                    <a:srgbClr val="404040"/>
                  </a:solidFill>
                  <a:latin typeface="Calibri"/>
                  <a:ea typeface="Calibri"/>
                  <a:cs typeface="Calibri"/>
                  <a:sym typeface="Calibri"/>
                </a:rPr>
                <a:t> foi quem mais recomendaria com </a:t>
              </a:r>
              <a:r>
                <a:rPr lang="pt-BR" sz="1200" b="1" dirty="0">
                  <a:solidFill>
                    <a:srgbClr val="404040"/>
                  </a:solidFill>
                  <a:latin typeface="Calibri"/>
                  <a:ea typeface="Calibri"/>
                  <a:cs typeface="Calibri"/>
                  <a:sym typeface="Calibri"/>
                </a:rPr>
                <a:t>72,4%</a:t>
              </a:r>
              <a:r>
                <a:rPr lang="pt-BR" sz="1200" dirty="0">
                  <a:solidFill>
                    <a:srgbClr val="404040"/>
                  </a:solidFill>
                  <a:latin typeface="Calibri"/>
                  <a:ea typeface="Calibri"/>
                  <a:cs typeface="Calibri"/>
                  <a:sym typeface="Calibri"/>
                </a:rPr>
                <a:t> de citações positivas. Por faixa etária se destacam os beneficiários com </a:t>
              </a:r>
              <a:r>
                <a:rPr lang="pt-BR" sz="1200" b="1" dirty="0">
                  <a:solidFill>
                    <a:srgbClr val="404040"/>
                  </a:solidFill>
                  <a:latin typeface="Calibri"/>
                  <a:ea typeface="Calibri"/>
                  <a:cs typeface="Calibri"/>
                  <a:sym typeface="Calibri"/>
                </a:rPr>
                <a:t>Mais de 65 anos </a:t>
              </a:r>
              <a:r>
                <a:rPr lang="pt-BR" sz="1200" dirty="0">
                  <a:solidFill>
                    <a:srgbClr val="404040"/>
                  </a:solidFill>
                  <a:latin typeface="Calibri"/>
                  <a:ea typeface="Calibri"/>
                  <a:cs typeface="Calibri"/>
                  <a:sym typeface="Calibri"/>
                </a:rPr>
                <a:t>com </a:t>
              </a:r>
              <a:r>
                <a:rPr lang="pt-BR" sz="1200" b="1" dirty="0">
                  <a:solidFill>
                    <a:srgbClr val="404040"/>
                  </a:solidFill>
                  <a:latin typeface="Calibri"/>
                  <a:ea typeface="Calibri"/>
                  <a:cs typeface="Calibri"/>
                  <a:sym typeface="Calibri"/>
                </a:rPr>
                <a:t>85,0% </a:t>
              </a:r>
              <a:r>
                <a:rPr lang="pt-BR" sz="1200" dirty="0">
                  <a:solidFill>
                    <a:srgbClr val="404040"/>
                  </a:solidFill>
                  <a:latin typeface="Calibri"/>
                  <a:ea typeface="Calibri"/>
                  <a:cs typeface="Calibri"/>
                  <a:sym typeface="Calibri"/>
                </a:rPr>
                <a:t>de citações positivas e o público </a:t>
              </a:r>
              <a:r>
                <a:rPr lang="pt-BR" sz="1200" b="1" dirty="0">
                  <a:solidFill>
                    <a:srgbClr val="404040"/>
                  </a:solidFill>
                  <a:latin typeface="Calibri"/>
                  <a:ea typeface="Calibri"/>
                  <a:cs typeface="Calibri"/>
                  <a:sym typeface="Calibri"/>
                </a:rPr>
                <a:t>De 26 a 35 anos </a:t>
              </a:r>
              <a:r>
                <a:rPr lang="pt-BR" sz="1200" dirty="0">
                  <a:solidFill>
                    <a:srgbClr val="404040"/>
                  </a:solidFill>
                  <a:latin typeface="Calibri"/>
                  <a:ea typeface="Calibri"/>
                  <a:cs typeface="Calibri"/>
                  <a:sym typeface="Calibri"/>
                </a:rPr>
                <a:t>sendo o que mais </a:t>
              </a:r>
              <a:r>
                <a:rPr lang="pt-BR" sz="1200" b="1" dirty="0">
                  <a:solidFill>
                    <a:srgbClr val="404040"/>
                  </a:solidFill>
                  <a:latin typeface="Calibri"/>
                  <a:ea typeface="Calibri"/>
                  <a:cs typeface="Calibri"/>
                  <a:sym typeface="Calibri"/>
                </a:rPr>
                <a:t>Definitivamente recomendaria</a:t>
              </a:r>
              <a:r>
                <a:rPr lang="pt-BR" sz="1200" dirty="0">
                  <a:solidFill>
                    <a:srgbClr val="404040"/>
                  </a:solidFill>
                  <a:latin typeface="Calibri"/>
                  <a:ea typeface="Calibri"/>
                  <a:cs typeface="Calibri"/>
                  <a:sym typeface="Calibri"/>
                </a:rPr>
                <a:t> com </a:t>
              </a:r>
              <a:r>
                <a:rPr lang="pt-BR" sz="1200" b="1" dirty="0">
                  <a:solidFill>
                    <a:srgbClr val="404040"/>
                  </a:solidFill>
                  <a:latin typeface="Calibri"/>
                  <a:ea typeface="Calibri"/>
                  <a:cs typeface="Calibri"/>
                  <a:sym typeface="Calibri"/>
                </a:rPr>
                <a:t>29,6%.</a:t>
              </a:r>
              <a:endParaRPr sz="1200" dirty="0">
                <a:solidFill>
                  <a:srgbClr val="404040"/>
                </a:solidFill>
                <a:latin typeface="Calibri"/>
                <a:ea typeface="Calibri"/>
                <a:cs typeface="Calibri"/>
                <a:sym typeface="Calibri"/>
              </a:endParaRPr>
            </a:p>
          </p:txBody>
        </p:sp>
      </p:grpSp>
      <p:sp>
        <p:nvSpPr>
          <p:cNvPr id="599" name="Google Shape;599;p29"/>
          <p:cNvSpPr/>
          <p:nvPr/>
        </p:nvSpPr>
        <p:spPr>
          <a:xfrm>
            <a:off x="587373" y="1460537"/>
            <a:ext cx="900115" cy="572599"/>
          </a:xfrm>
          <a:prstGeom prst="roundRect">
            <a:avLst>
              <a:gd name="adj" fmla="val 16667"/>
            </a:avLst>
          </a:prstGeom>
          <a:solidFill>
            <a:schemeClr val="bg1">
              <a:lumMod val="95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404040"/>
                </a:solidFill>
                <a:latin typeface="Calibri"/>
                <a:ea typeface="Calibri"/>
                <a:cs typeface="Calibri"/>
                <a:sym typeface="Calibri"/>
              </a:rPr>
              <a:t>Negativo 26,1</a:t>
            </a:r>
            <a:endParaRPr sz="1600" b="1">
              <a:solidFill>
                <a:srgbClr val="404040"/>
              </a:solidFill>
              <a:latin typeface="Calibri"/>
              <a:ea typeface="Calibri"/>
              <a:cs typeface="Calibri"/>
              <a:sym typeface="Calibri"/>
            </a:endParaRPr>
          </a:p>
        </p:txBody>
      </p:sp>
      <p:sp>
        <p:nvSpPr>
          <p:cNvPr id="600" name="Google Shape;600;p29" descr="Fala com preenchimento sólido"/>
          <p:cNvSpPr/>
          <p:nvPr/>
        </p:nvSpPr>
        <p:spPr>
          <a:xfrm>
            <a:off x="11527016" y="5103070"/>
            <a:ext cx="638645" cy="638645"/>
          </a:xfrm>
          <a:prstGeom prst="rect">
            <a:avLst/>
          </a:prstGeom>
          <a:noFill/>
          <a:ln>
            <a:noFill/>
          </a:ln>
        </p:spPr>
        <p:txBody>
          <a:bodyPr/>
          <a:lstStyle/>
          <a:p>
            <a:endParaRPr lang="pt-BR"/>
          </a:p>
        </p:txBody>
      </p:sp>
      <p:sp>
        <p:nvSpPr>
          <p:cNvPr id="601" name="Google Shape;601;p29"/>
          <p:cNvSpPr/>
          <p:nvPr/>
        </p:nvSpPr>
        <p:spPr>
          <a:xfrm>
            <a:off x="3387174" y="1464328"/>
            <a:ext cx="828001" cy="572599"/>
          </a:xfrm>
          <a:prstGeom prst="roundRect">
            <a:avLst>
              <a:gd name="adj" fmla="val 16667"/>
            </a:avLst>
          </a:prstGeom>
          <a:solidFill>
            <a:srgbClr val="8296B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1200" b="1">
                <a:solidFill>
                  <a:srgbClr val="FFFFFF"/>
                </a:solidFill>
                <a:latin typeface="Calibri"/>
                <a:ea typeface="Calibri"/>
                <a:cs typeface="Calibri"/>
                <a:sym typeface="Calibri"/>
              </a:rPr>
              <a:t>Positivo 67,6</a:t>
            </a:r>
            <a:endParaRPr sz="1400" b="1">
              <a:solidFill>
                <a:srgbClr val="FFFFFF"/>
              </a:solidFill>
              <a:latin typeface="Calibri"/>
              <a:ea typeface="Calibri"/>
              <a:cs typeface="Calibri"/>
              <a:sym typeface="Calibri"/>
            </a:endParaRPr>
          </a:p>
        </p:txBody>
      </p:sp>
      <p:graphicFrame>
        <p:nvGraphicFramePr>
          <p:cNvPr id="602" name="Google Shape;602;p29"/>
          <p:cNvGraphicFramePr/>
          <p:nvPr/>
        </p:nvGraphicFramePr>
        <p:xfrm>
          <a:off x="91085" y="3715561"/>
          <a:ext cx="4708825" cy="793550"/>
        </p:xfrm>
        <a:graphic>
          <a:graphicData uri="http://schemas.openxmlformats.org/drawingml/2006/table">
            <a:tbl>
              <a:tblPr>
                <a:noFill/>
                <a:tableStyleId>{0609059D-DE75-4F71-AF5F-33A09864BCF8}</a:tableStyleId>
              </a:tblPr>
              <a:tblGrid>
                <a:gridCol w="856150">
                  <a:extLst>
                    <a:ext uri="{9D8B030D-6E8A-4147-A177-3AD203B41FA5}">
                      <a16:colId xmlns:a16="http://schemas.microsoft.com/office/drawing/2014/main" val="20000"/>
                    </a:ext>
                  </a:extLst>
                </a:gridCol>
                <a:gridCol w="856150">
                  <a:extLst>
                    <a:ext uri="{9D8B030D-6E8A-4147-A177-3AD203B41FA5}">
                      <a16:colId xmlns:a16="http://schemas.microsoft.com/office/drawing/2014/main" val="20001"/>
                    </a:ext>
                  </a:extLst>
                </a:gridCol>
                <a:gridCol w="856150">
                  <a:extLst>
                    <a:ext uri="{9D8B030D-6E8A-4147-A177-3AD203B41FA5}">
                      <a16:colId xmlns:a16="http://schemas.microsoft.com/office/drawing/2014/main" val="20002"/>
                    </a:ext>
                  </a:extLst>
                </a:gridCol>
                <a:gridCol w="856150">
                  <a:extLst>
                    <a:ext uri="{9D8B030D-6E8A-4147-A177-3AD203B41FA5}">
                      <a16:colId xmlns:a16="http://schemas.microsoft.com/office/drawing/2014/main" val="20003"/>
                    </a:ext>
                  </a:extLst>
                </a:gridCol>
                <a:gridCol w="856150">
                  <a:extLst>
                    <a:ext uri="{9D8B030D-6E8A-4147-A177-3AD203B41FA5}">
                      <a16:colId xmlns:a16="http://schemas.microsoft.com/office/drawing/2014/main" val="20004"/>
                    </a:ext>
                  </a:extLst>
                </a:gridCol>
                <a:gridCol w="428075">
                  <a:extLst>
                    <a:ext uri="{9D8B030D-6E8A-4147-A177-3AD203B41FA5}">
                      <a16:colId xmlns:a16="http://schemas.microsoft.com/office/drawing/2014/main" val="20005"/>
                    </a:ext>
                  </a:extLst>
                </a:gridCol>
              </a:tblGrid>
              <a:tr h="349450">
                <a:tc>
                  <a:txBody>
                    <a:bodyPr/>
                    <a:lstStyle/>
                    <a:p>
                      <a:pPr marL="0" marR="0" lvl="0" indent="0" algn="ctr" rtl="0">
                        <a:spcBef>
                          <a:spcPts val="0"/>
                        </a:spcBef>
                        <a:spcAft>
                          <a:spcPts val="0"/>
                        </a:spcAft>
                        <a:buNone/>
                      </a:pPr>
                      <a:r>
                        <a:rPr lang="pt-BR" sz="1000" b="0" i="0" u="none" strike="noStrike" cap="none">
                          <a:solidFill>
                            <a:srgbClr val="404040"/>
                          </a:solidFill>
                          <a:latin typeface="Calibri"/>
                          <a:ea typeface="Calibri"/>
                          <a:cs typeface="Calibri"/>
                          <a:sym typeface="Calibri"/>
                        </a:rPr>
                        <a:t>Não recomendaria</a:t>
                      </a:r>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r>
                        <a:rPr lang="pt-BR" sz="1000" b="0" i="0" u="none" strike="noStrike" cap="none">
                          <a:solidFill>
                            <a:srgbClr val="404040"/>
                          </a:solidFill>
                          <a:latin typeface="Calibri"/>
                          <a:ea typeface="Calibri"/>
                          <a:cs typeface="Calibri"/>
                          <a:sym typeface="Calibri"/>
                        </a:rPr>
                        <a:t>Recomendaria com ressalvas</a:t>
                      </a:r>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r>
                        <a:rPr lang="pt-BR" sz="1000" b="0" i="0" u="none" strike="noStrike" cap="none">
                          <a:solidFill>
                            <a:srgbClr val="404040"/>
                          </a:solidFill>
                          <a:latin typeface="Calibri"/>
                          <a:ea typeface="Calibri"/>
                          <a:cs typeface="Calibri"/>
                          <a:sym typeface="Calibri"/>
                        </a:rPr>
                        <a:t>Indiferente</a:t>
                      </a:r>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r>
                        <a:rPr lang="pt-BR" sz="1000" b="0" i="0" u="none" strike="noStrike" cap="none">
                          <a:solidFill>
                            <a:srgbClr val="404040"/>
                          </a:solidFill>
                          <a:latin typeface="Calibri"/>
                          <a:ea typeface="Calibri"/>
                          <a:cs typeface="Calibri"/>
                          <a:sym typeface="Calibri"/>
                        </a:rPr>
                        <a:t>Recomendaria</a:t>
                      </a:r>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r>
                        <a:rPr lang="pt-BR" sz="1000" b="0" i="0" u="none" strike="noStrike" cap="none">
                          <a:solidFill>
                            <a:srgbClr val="404040"/>
                          </a:solidFill>
                          <a:latin typeface="Calibri"/>
                          <a:ea typeface="Calibri"/>
                          <a:cs typeface="Calibri"/>
                          <a:sym typeface="Calibri"/>
                        </a:rPr>
                        <a:t>Definitivamente recomendaria</a:t>
                      </a:r>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r>
                        <a:rPr lang="pt-BR" sz="1000" b="0" i="0" u="none" strike="noStrike" cap="none">
                          <a:solidFill>
                            <a:srgbClr val="404040"/>
                          </a:solidFill>
                          <a:latin typeface="Calibri"/>
                          <a:ea typeface="Calibri"/>
                          <a:cs typeface="Calibri"/>
                          <a:sym typeface="Calibri"/>
                        </a:rPr>
                        <a:t>Não</a:t>
                      </a:r>
                      <a:endParaRPr/>
                    </a:p>
                    <a:p>
                      <a:pPr marL="0" marR="0" lvl="0" indent="0" algn="ctr" rtl="0">
                        <a:spcBef>
                          <a:spcPts val="0"/>
                        </a:spcBef>
                        <a:spcAft>
                          <a:spcPts val="0"/>
                        </a:spcAft>
                        <a:buNone/>
                      </a:pPr>
                      <a:r>
                        <a:rPr lang="pt-BR" sz="1000" b="0" i="0" u="none" strike="noStrike" cap="none">
                          <a:solidFill>
                            <a:srgbClr val="404040"/>
                          </a:solidFill>
                          <a:latin typeface="Calibri"/>
                          <a:ea typeface="Calibri"/>
                          <a:cs typeface="Calibri"/>
                          <a:sym typeface="Calibri"/>
                        </a:rPr>
                        <a:t>sei</a:t>
                      </a:r>
                      <a:endParaRPr/>
                    </a:p>
                  </a:txBody>
                  <a:tcPr marL="9525" marR="9525" marT="95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extLst>
                  <a:ext uri="{0D108BD9-81ED-4DB2-BD59-A6C34878D82A}">
                    <a16:rowId xmlns:a16="http://schemas.microsoft.com/office/drawing/2014/main" val="10000"/>
                  </a:ext>
                </a:extLst>
              </a:tr>
              <a:tr h="222050">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4,6</a:t>
                      </a:r>
                      <a:endParaRPr/>
                    </a:p>
                  </a:txBody>
                  <a:tcPr marL="7625" marR="7625" marT="76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21,4</a:t>
                      </a:r>
                      <a:endParaRPr/>
                    </a:p>
                  </a:txBody>
                  <a:tcPr marL="7625" marR="7625" marT="76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6,2</a:t>
                      </a:r>
                      <a:endParaRPr/>
                    </a:p>
                  </a:txBody>
                  <a:tcPr marL="7625" marR="7625" marT="76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45,8</a:t>
                      </a:r>
                      <a:endParaRPr/>
                    </a:p>
                  </a:txBody>
                  <a:tcPr marL="7625" marR="7625" marT="76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21,2</a:t>
                      </a:r>
                      <a:endParaRPr/>
                    </a:p>
                  </a:txBody>
                  <a:tcPr marL="7625" marR="7625" marT="76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000"/>
                        <a:buFont typeface="Calibri"/>
                        <a:buNone/>
                      </a:pPr>
                      <a:r>
                        <a:rPr lang="pt-BR" sz="1000" b="0" i="0" u="none" strike="noStrike" cap="none">
                          <a:solidFill>
                            <a:srgbClr val="404040"/>
                          </a:solidFill>
                          <a:latin typeface="Calibri"/>
                          <a:ea typeface="Calibri"/>
                          <a:cs typeface="Calibri"/>
                          <a:sym typeface="Calibri"/>
                        </a:rPr>
                        <a:t>0,8</a:t>
                      </a:r>
                      <a:endParaRPr/>
                    </a:p>
                  </a:txBody>
                  <a:tcPr marL="7625" marR="7625" marT="7625"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222050">
                <a:tc gridSpan="6">
                  <a:txBody>
                    <a:bodyPr/>
                    <a:lstStyle/>
                    <a:p>
                      <a:pPr marL="0" marR="0" lvl="0" indent="0" algn="l" rtl="0">
                        <a:spcBef>
                          <a:spcPts val="0"/>
                        </a:spcBef>
                        <a:spcAft>
                          <a:spcPts val="0"/>
                        </a:spcAft>
                        <a:buNone/>
                      </a:pPr>
                      <a:r>
                        <a:rPr lang="pt-BR" sz="800" b="1" i="0" u="none" strike="noStrike" cap="none">
                          <a:solidFill>
                            <a:srgbClr val="404040"/>
                          </a:solidFill>
                          <a:latin typeface="Calibri"/>
                          <a:ea typeface="Calibri"/>
                          <a:cs typeface="Calibri"/>
                          <a:sym typeface="Calibri"/>
                        </a:rPr>
                        <a:t>FREQUÊNCIA</a:t>
                      </a:r>
                      <a:endParaRPr sz="1000" b="1" i="0" u="none" strike="noStrike" cap="none">
                        <a:solidFill>
                          <a:srgbClr val="404040"/>
                        </a:solidFill>
                        <a:latin typeface="Calibri"/>
                        <a:ea typeface="Calibri"/>
                        <a:cs typeface="Calibri"/>
                        <a:sym typeface="Calibri"/>
                      </a:endParaRPr>
                    </a:p>
                  </a:txBody>
                  <a:tcPr marL="9525" marR="9525" marT="9525" marB="0">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0002"/>
                  </a:ext>
                </a:extLst>
              </a:tr>
            </a:tbl>
          </a:graphicData>
        </a:graphic>
      </p:graphicFrame>
      <p:graphicFrame>
        <p:nvGraphicFramePr>
          <p:cNvPr id="603" name="Google Shape;603;p29"/>
          <p:cNvGraphicFramePr/>
          <p:nvPr/>
        </p:nvGraphicFramePr>
        <p:xfrm>
          <a:off x="72737" y="4797152"/>
          <a:ext cx="5981575" cy="580150"/>
        </p:xfrm>
        <a:graphic>
          <a:graphicData uri="http://schemas.openxmlformats.org/drawingml/2006/table">
            <a:tbl>
              <a:tblPr>
                <a:noFill/>
                <a:tableStyleId>{0609059D-DE75-4F71-AF5F-33A09864BCF8}</a:tableStyleId>
              </a:tblPr>
              <a:tblGrid>
                <a:gridCol w="5981575">
                  <a:extLst>
                    <a:ext uri="{9D8B030D-6E8A-4147-A177-3AD203B41FA5}">
                      <a16:colId xmlns:a16="http://schemas.microsoft.com/office/drawing/2014/main" val="20000"/>
                    </a:ext>
                  </a:extLst>
                </a:gridCol>
              </a:tblGrid>
              <a:tr h="19915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Base: </a:t>
                      </a:r>
                      <a:r>
                        <a:rPr lang="pt-BR" sz="1000" b="1" i="0" u="none" strike="noStrike" cap="none">
                          <a:solidFill>
                            <a:srgbClr val="404040"/>
                          </a:solidFill>
                          <a:latin typeface="Calibri"/>
                          <a:ea typeface="Calibri"/>
                          <a:cs typeface="Calibri"/>
                          <a:sym typeface="Calibri"/>
                        </a:rPr>
                        <a:t>608 </a:t>
                      </a:r>
                      <a:r>
                        <a:rPr lang="pt-BR" sz="1000" b="0" i="0" u="none" strike="noStrike" cap="none">
                          <a:solidFill>
                            <a:srgbClr val="404040"/>
                          </a:solidFill>
                          <a:latin typeface="Calibri"/>
                          <a:ea typeface="Calibri"/>
                          <a:cs typeface="Calibri"/>
                          <a:sym typeface="Calibri"/>
                        </a:rPr>
                        <a:t>| Margem de Erro: </a:t>
                      </a:r>
                      <a:r>
                        <a:rPr lang="pt-BR" sz="1000" b="1" i="0" u="none" strike="noStrike" cap="none">
                          <a:solidFill>
                            <a:srgbClr val="404040"/>
                          </a:solidFill>
                          <a:latin typeface="Calibri"/>
                          <a:ea typeface="Calibri"/>
                          <a:cs typeface="Calibri"/>
                          <a:sym typeface="Calibri"/>
                        </a:rPr>
                        <a:t>3,31.</a:t>
                      </a:r>
                      <a:endParaRPr sz="1000" b="0" i="0" u="none" strike="noStrike" cap="none">
                        <a:solidFill>
                          <a:srgbClr val="404040"/>
                        </a:solidFill>
                        <a:latin typeface="Calibri"/>
                        <a:ea typeface="Calibri"/>
                        <a:cs typeface="Calibri"/>
                        <a:sym typeface="Calibri"/>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90500">
                <a:tc>
                  <a:txBody>
                    <a:bodyPr/>
                    <a:lstStyle/>
                    <a:p>
                      <a:pPr marL="0" marR="0" lvl="0" indent="0" algn="l" rtl="0">
                        <a:spcBef>
                          <a:spcPts val="0"/>
                        </a:spcBef>
                        <a:spcAft>
                          <a:spcPts val="0"/>
                        </a:spcAft>
                        <a:buNone/>
                      </a:pPr>
                      <a:r>
                        <a:rPr lang="pt-BR" sz="1000" b="0" i="0" u="none" strike="noStrike" cap="none">
                          <a:solidFill>
                            <a:srgbClr val="404040"/>
                          </a:solidFill>
                          <a:latin typeface="Calibri"/>
                          <a:ea typeface="Calibri"/>
                          <a:cs typeface="Calibri"/>
                          <a:sym typeface="Calibri"/>
                        </a:rPr>
                        <a:t>Não sei/Não tenho como avaliar:</a:t>
                      </a:r>
                      <a:r>
                        <a:rPr lang="pt-BR" sz="1000" b="1" i="0" u="none" strike="noStrike" cap="none">
                          <a:solidFill>
                            <a:srgbClr val="404040"/>
                          </a:solidFill>
                          <a:latin typeface="Calibri"/>
                          <a:ea typeface="Calibri"/>
                          <a:cs typeface="Calibri"/>
                          <a:sym typeface="Calibri"/>
                        </a:rPr>
                        <a:t> 5 entrevistados</a:t>
                      </a:r>
                      <a:r>
                        <a:rPr lang="pt-BR" sz="1000" b="0" i="0" u="none" strike="noStrike" cap="none">
                          <a:solidFill>
                            <a:srgbClr val="404040"/>
                          </a:solidFill>
                          <a:latin typeface="Calibri"/>
                          <a:ea typeface="Calibri"/>
                          <a:cs typeface="Calibri"/>
                          <a:sym typeface="Calibri"/>
                        </a:rPr>
                        <a:t> (não considerados para cálculo dos indicadores).</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90500">
                <a:tc>
                  <a:txBody>
                    <a:bodyPr/>
                    <a:lstStyle/>
                    <a:p>
                      <a:pPr marL="0" marR="0" lvl="0" indent="0" algn="l" rtl="0">
                        <a:spcBef>
                          <a:spcPts val="0"/>
                        </a:spcBef>
                        <a:spcAft>
                          <a:spcPts val="0"/>
                        </a:spcAft>
                        <a:buNone/>
                      </a:pPr>
                      <a:r>
                        <a:rPr lang="pt-BR" sz="900" b="0" i="0" u="none" strike="noStrike" cap="none">
                          <a:solidFill>
                            <a:srgbClr val="404040"/>
                          </a:solidFill>
                          <a:latin typeface="Calibri"/>
                          <a:ea typeface="Calibri"/>
                          <a:cs typeface="Calibri"/>
                          <a:sym typeface="Calibri"/>
                        </a:rPr>
                        <a:t>Nota¹: Resultados apresentados em percentual (%).</a:t>
                      </a:r>
                      <a:endParaRPr/>
                    </a:p>
                  </a:txBody>
                  <a:tcPr marL="9525" marR="9525" marT="9525" marB="0">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604" name="Google Shape;604;p29"/>
          <p:cNvGraphicFramePr/>
          <p:nvPr/>
        </p:nvGraphicFramePr>
        <p:xfrm>
          <a:off x="6182682" y="1196752"/>
          <a:ext cx="5889975" cy="3590565"/>
        </p:xfrm>
        <a:graphic>
          <a:graphicData uri="http://schemas.openxmlformats.org/drawingml/2006/table">
            <a:tbl>
              <a:tblPr>
                <a:noFill/>
                <a:tableStyleId>{0609059D-DE75-4F71-AF5F-33A09864BCF8}</a:tableStyleId>
              </a:tblPr>
              <a:tblGrid>
                <a:gridCol w="1065975">
                  <a:extLst>
                    <a:ext uri="{9D8B030D-6E8A-4147-A177-3AD203B41FA5}">
                      <a16:colId xmlns:a16="http://schemas.microsoft.com/office/drawing/2014/main" val="20000"/>
                    </a:ext>
                  </a:extLst>
                </a:gridCol>
                <a:gridCol w="972000">
                  <a:extLst>
                    <a:ext uri="{9D8B030D-6E8A-4147-A177-3AD203B41FA5}">
                      <a16:colId xmlns:a16="http://schemas.microsoft.com/office/drawing/2014/main" val="20001"/>
                    </a:ext>
                  </a:extLst>
                </a:gridCol>
                <a:gridCol w="972000">
                  <a:extLst>
                    <a:ext uri="{9D8B030D-6E8A-4147-A177-3AD203B41FA5}">
                      <a16:colId xmlns:a16="http://schemas.microsoft.com/office/drawing/2014/main" val="20002"/>
                    </a:ext>
                  </a:extLst>
                </a:gridCol>
                <a:gridCol w="936000">
                  <a:extLst>
                    <a:ext uri="{9D8B030D-6E8A-4147-A177-3AD203B41FA5}">
                      <a16:colId xmlns:a16="http://schemas.microsoft.com/office/drawing/2014/main" val="20003"/>
                    </a:ext>
                  </a:extLst>
                </a:gridCol>
                <a:gridCol w="972000">
                  <a:extLst>
                    <a:ext uri="{9D8B030D-6E8A-4147-A177-3AD203B41FA5}">
                      <a16:colId xmlns:a16="http://schemas.microsoft.com/office/drawing/2014/main" val="20004"/>
                    </a:ext>
                  </a:extLst>
                </a:gridCol>
                <a:gridCol w="972000">
                  <a:extLst>
                    <a:ext uri="{9D8B030D-6E8A-4147-A177-3AD203B41FA5}">
                      <a16:colId xmlns:a16="http://schemas.microsoft.com/office/drawing/2014/main" val="20005"/>
                    </a:ext>
                  </a:extLst>
                </a:gridCol>
              </a:tblGrid>
              <a:tr h="394150">
                <a:tc>
                  <a:txBody>
                    <a:bodyPr/>
                    <a:lstStyle/>
                    <a:p>
                      <a:pPr marL="0" marR="0" lvl="0" indent="0" algn="ctr" rtl="0">
                        <a:spcBef>
                          <a:spcPts val="0"/>
                        </a:spcBef>
                        <a:spcAft>
                          <a:spcPts val="0"/>
                        </a:spcAft>
                        <a:buNone/>
                      </a:pPr>
                      <a:endParaRPr sz="1200" b="1" i="0" u="none" strike="noStrike" cap="none">
                        <a:solidFill>
                          <a:srgbClr val="3F3F3F"/>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Não </a:t>
                      </a:r>
                      <a:br>
                        <a:rPr lang="pt-BR" sz="1100" b="1" i="0" u="none" strike="noStrike" cap="none">
                          <a:solidFill>
                            <a:srgbClr val="404040"/>
                          </a:solidFill>
                          <a:latin typeface="Calibri"/>
                          <a:ea typeface="Calibri"/>
                          <a:cs typeface="Calibri"/>
                          <a:sym typeface="Calibri"/>
                        </a:rPr>
                      </a:br>
                      <a:r>
                        <a:rPr lang="pt-BR" sz="1100" b="1" i="0" u="none" strike="noStrike" cap="none">
                          <a:solidFill>
                            <a:srgbClr val="404040"/>
                          </a:solidFill>
                          <a:latin typeface="Calibri"/>
                          <a:ea typeface="Calibri"/>
                          <a:cs typeface="Calibri"/>
                          <a:sym typeface="Calibri"/>
                        </a:rPr>
                        <a:t>recomendaria</a:t>
                      </a:r>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8D8D8"/>
                    </a:solidFill>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Recomendaria com ressalvas</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8D8D8"/>
                    </a:solidFill>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Indiferente</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D8D8D8"/>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Recomendaria</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666666"/>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Definitivamente</a:t>
                      </a:r>
                      <a:br>
                        <a:rPr lang="pt-BR" sz="1100" b="1" i="0" u="none" strike="noStrike" cap="none">
                          <a:solidFill>
                            <a:srgbClr val="FFFFFF"/>
                          </a:solidFill>
                          <a:latin typeface="Calibri"/>
                          <a:ea typeface="Calibri"/>
                          <a:cs typeface="Calibri"/>
                          <a:sym typeface="Calibri"/>
                        </a:rPr>
                      </a:br>
                      <a:r>
                        <a:rPr lang="pt-BR" sz="1100" b="1" i="0" u="none" strike="noStrike" cap="none">
                          <a:solidFill>
                            <a:srgbClr val="FFFFFF"/>
                          </a:solidFill>
                          <a:latin typeface="Calibri"/>
                          <a:ea typeface="Calibri"/>
                          <a:cs typeface="Calibri"/>
                          <a:sym typeface="Calibri"/>
                        </a:rPr>
                        <a:t>recomendaria</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172150">
                <a:tc>
                  <a:txBody>
                    <a:bodyPr/>
                    <a:lstStyle/>
                    <a:p>
                      <a:pPr marL="0" marR="0" lvl="0" indent="0" algn="ctr" rtl="0">
                        <a:spcBef>
                          <a:spcPts val="0"/>
                        </a:spcBef>
                        <a:spcAft>
                          <a:spcPts val="0"/>
                        </a:spcAft>
                        <a:buNone/>
                      </a:pPr>
                      <a:r>
                        <a:rPr lang="pt-BR" sz="1050" b="1" i="0" u="none" strike="noStrike" cap="none">
                          <a:solidFill>
                            <a:srgbClr val="404040"/>
                          </a:solidFill>
                          <a:latin typeface="Calibri"/>
                          <a:ea typeface="Calibri"/>
                          <a:cs typeface="Calibri"/>
                          <a:sym typeface="Calibri"/>
                        </a:rPr>
                        <a:t>Feminino</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4,5</a:t>
                      </a:r>
                      <a:endParaRPr/>
                    </a:p>
                  </a:txBody>
                  <a:tcPr marL="7625" marR="7625" marT="76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24,0</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7,3</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43,9</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20,4</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172150">
                <a:tc>
                  <a:txBody>
                    <a:bodyPr/>
                    <a:lstStyle/>
                    <a:p>
                      <a:pPr marL="0" marR="0" lvl="0" indent="0" algn="ctr" rtl="0">
                        <a:spcBef>
                          <a:spcPts val="0"/>
                        </a:spcBef>
                        <a:spcAft>
                          <a:spcPts val="0"/>
                        </a:spcAft>
                        <a:buNone/>
                      </a:pPr>
                      <a:endParaRPr sz="105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64,3</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2"/>
                  </a:ext>
                </a:extLst>
              </a:tr>
              <a:tr h="172150">
                <a:tc>
                  <a:txBody>
                    <a:bodyPr/>
                    <a:lstStyle/>
                    <a:p>
                      <a:pPr marL="0" marR="0" lvl="0" indent="0" algn="ctr" rtl="0">
                        <a:spcBef>
                          <a:spcPts val="0"/>
                        </a:spcBef>
                        <a:spcAft>
                          <a:spcPts val="0"/>
                        </a:spcAft>
                        <a:buNone/>
                      </a:pPr>
                      <a:r>
                        <a:rPr lang="pt-BR" sz="1050" b="1" i="0" u="none" strike="noStrike" cap="none">
                          <a:solidFill>
                            <a:srgbClr val="404040"/>
                          </a:solidFill>
                          <a:latin typeface="Calibri"/>
                          <a:ea typeface="Calibri"/>
                          <a:cs typeface="Calibri"/>
                          <a:sym typeface="Calibri"/>
                        </a:rPr>
                        <a:t>Masculino</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4,8</a:t>
                      </a:r>
                      <a:endParaRPr/>
                    </a:p>
                  </a:txBody>
                  <a:tcPr marL="7625" marR="7625" marT="76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18,0</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4,8</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49,6</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22,8</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172150">
                <a:tc>
                  <a:txBody>
                    <a:bodyPr/>
                    <a:lstStyle/>
                    <a:p>
                      <a:pPr marL="0" marR="0" lvl="0" indent="0" algn="ctr" rtl="0">
                        <a:spcBef>
                          <a:spcPts val="0"/>
                        </a:spcBef>
                        <a:spcAft>
                          <a:spcPts val="0"/>
                        </a:spcAft>
                        <a:buNone/>
                      </a:pPr>
                      <a:endParaRPr sz="105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72,4</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4"/>
                  </a:ext>
                </a:extLst>
              </a:tr>
              <a:tr h="295750">
                <a:tc>
                  <a:txBody>
                    <a:bodyPr/>
                    <a:lstStyle/>
                    <a:p>
                      <a:pPr marL="0" marR="0" lvl="0" indent="0" algn="ctr" rtl="0">
                        <a:spcBef>
                          <a:spcPts val="0"/>
                        </a:spcBef>
                        <a:spcAft>
                          <a:spcPts val="0"/>
                        </a:spcAft>
                        <a:buNone/>
                      </a:pPr>
                      <a:endParaRPr sz="105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3F3F3F"/>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3F3F3F"/>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extLst>
                  <a:ext uri="{0D108BD9-81ED-4DB2-BD59-A6C34878D82A}">
                    <a16:rowId xmlns:a16="http://schemas.microsoft.com/office/drawing/2014/main" val="10005"/>
                  </a:ext>
                </a:extLst>
              </a:tr>
              <a:tr h="172150">
                <a:tc>
                  <a:txBody>
                    <a:bodyPr/>
                    <a:lstStyle/>
                    <a:p>
                      <a:pPr marL="0" marR="0" lvl="0" indent="0" algn="ctr" rtl="0">
                        <a:spcBef>
                          <a:spcPts val="0"/>
                        </a:spcBef>
                        <a:spcAft>
                          <a:spcPts val="0"/>
                        </a:spcAft>
                        <a:buNone/>
                      </a:pPr>
                      <a:r>
                        <a:rPr lang="pt-BR" sz="1050" b="1" i="0" u="none" strike="noStrike" cap="none">
                          <a:solidFill>
                            <a:srgbClr val="404040"/>
                          </a:solidFill>
                          <a:latin typeface="Calibri"/>
                          <a:ea typeface="Calibri"/>
                          <a:cs typeface="Calibri"/>
                          <a:sym typeface="Calibri"/>
                        </a:rPr>
                        <a:t>De 18 a 25 anos</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18,8</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10,4</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58,3</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12,5</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extLst>
                  <a:ext uri="{0D108BD9-81ED-4DB2-BD59-A6C34878D82A}">
                    <a16:rowId xmlns:a16="http://schemas.microsoft.com/office/drawing/2014/main" val="10006"/>
                  </a:ext>
                </a:extLst>
              </a:tr>
              <a:tr h="172150">
                <a:tc>
                  <a:txBody>
                    <a:bodyPr/>
                    <a:lstStyle/>
                    <a:p>
                      <a:pPr marL="0" marR="0" lvl="0" indent="0" algn="ctr" rtl="0">
                        <a:spcBef>
                          <a:spcPts val="0"/>
                        </a:spcBef>
                        <a:spcAft>
                          <a:spcPts val="0"/>
                        </a:spcAft>
                        <a:buNone/>
                      </a:pPr>
                      <a:endParaRPr sz="105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70,8</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7"/>
                  </a:ext>
                </a:extLst>
              </a:tr>
              <a:tr h="172150">
                <a:tc>
                  <a:txBody>
                    <a:bodyPr/>
                    <a:lstStyle/>
                    <a:p>
                      <a:pPr marL="0" marR="0" lvl="0" indent="0" algn="ctr" rtl="0">
                        <a:spcBef>
                          <a:spcPts val="0"/>
                        </a:spcBef>
                        <a:spcAft>
                          <a:spcPts val="0"/>
                        </a:spcAft>
                        <a:buNone/>
                      </a:pPr>
                      <a:r>
                        <a:rPr lang="pt-BR" sz="1050" b="1" i="0" u="none" strike="noStrike" cap="none">
                          <a:solidFill>
                            <a:srgbClr val="404040"/>
                          </a:solidFill>
                          <a:latin typeface="Calibri"/>
                          <a:ea typeface="Calibri"/>
                          <a:cs typeface="Calibri"/>
                          <a:sym typeface="Calibri"/>
                        </a:rPr>
                        <a:t>De 26 a 35 anos</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4,9</a:t>
                      </a:r>
                      <a:endParaRPr/>
                    </a:p>
                  </a:txBody>
                  <a:tcPr marL="7625" marR="7625" marT="76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18,5</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3,7</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43,2</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29,6</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extLst>
                  <a:ext uri="{0D108BD9-81ED-4DB2-BD59-A6C34878D82A}">
                    <a16:rowId xmlns:a16="http://schemas.microsoft.com/office/drawing/2014/main" val="10008"/>
                  </a:ext>
                </a:extLst>
              </a:tr>
              <a:tr h="172150">
                <a:tc>
                  <a:txBody>
                    <a:bodyPr/>
                    <a:lstStyle/>
                    <a:p>
                      <a:pPr marL="0" marR="0" lvl="0" indent="0" algn="ctr" rtl="0">
                        <a:spcBef>
                          <a:spcPts val="0"/>
                        </a:spcBef>
                        <a:spcAft>
                          <a:spcPts val="0"/>
                        </a:spcAft>
                        <a:buNone/>
                      </a:pPr>
                      <a:endParaRPr sz="105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72,8</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09"/>
                  </a:ext>
                </a:extLst>
              </a:tr>
              <a:tr h="172150">
                <a:tc>
                  <a:txBody>
                    <a:bodyPr/>
                    <a:lstStyle/>
                    <a:p>
                      <a:pPr marL="0" marR="0" lvl="0" indent="0" algn="ctr" rtl="0">
                        <a:spcBef>
                          <a:spcPts val="0"/>
                        </a:spcBef>
                        <a:spcAft>
                          <a:spcPts val="0"/>
                        </a:spcAft>
                        <a:buNone/>
                      </a:pPr>
                      <a:r>
                        <a:rPr lang="pt-BR" sz="1050" b="1" i="0" u="none" strike="noStrike" cap="none">
                          <a:solidFill>
                            <a:srgbClr val="404040"/>
                          </a:solidFill>
                          <a:latin typeface="Calibri"/>
                          <a:ea typeface="Calibri"/>
                          <a:cs typeface="Calibri"/>
                          <a:sym typeface="Calibri"/>
                        </a:rPr>
                        <a:t>De 36 a 45 anos</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8,2</a:t>
                      </a:r>
                      <a:endParaRPr/>
                    </a:p>
                  </a:txBody>
                  <a:tcPr marL="7625" marR="7625" marT="76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23,8</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4,8</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41,5</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21,8</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extLst>
                  <a:ext uri="{0D108BD9-81ED-4DB2-BD59-A6C34878D82A}">
                    <a16:rowId xmlns:a16="http://schemas.microsoft.com/office/drawing/2014/main" val="10010"/>
                  </a:ext>
                </a:extLst>
              </a:tr>
              <a:tr h="171575">
                <a:tc>
                  <a:txBody>
                    <a:bodyPr/>
                    <a:lstStyle/>
                    <a:p>
                      <a:pPr marL="0" marR="0" lvl="0" indent="0" algn="ctr" rtl="0">
                        <a:spcBef>
                          <a:spcPts val="0"/>
                        </a:spcBef>
                        <a:spcAft>
                          <a:spcPts val="0"/>
                        </a:spcAft>
                        <a:buNone/>
                      </a:pPr>
                      <a:endParaRPr sz="105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63,3</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1"/>
                  </a:ext>
                </a:extLst>
              </a:tr>
              <a:tr h="172150">
                <a:tc>
                  <a:txBody>
                    <a:bodyPr/>
                    <a:lstStyle/>
                    <a:p>
                      <a:pPr marL="0" marR="0" lvl="0" indent="0" algn="ctr" rtl="0">
                        <a:spcBef>
                          <a:spcPts val="0"/>
                        </a:spcBef>
                        <a:spcAft>
                          <a:spcPts val="0"/>
                        </a:spcAft>
                        <a:buNone/>
                      </a:pPr>
                      <a:r>
                        <a:rPr lang="pt-BR" sz="1050" b="1" i="0" u="none" strike="noStrike" cap="none">
                          <a:solidFill>
                            <a:srgbClr val="404040"/>
                          </a:solidFill>
                          <a:latin typeface="Calibri"/>
                          <a:ea typeface="Calibri"/>
                          <a:cs typeface="Calibri"/>
                          <a:sym typeface="Calibri"/>
                        </a:rPr>
                        <a:t>De 46 a 55 anos</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6,3</a:t>
                      </a:r>
                      <a:endParaRPr/>
                    </a:p>
                  </a:txBody>
                  <a:tcPr marL="7625" marR="7625" marT="76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29,4</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7,9</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35,7</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20,6</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extLst>
                  <a:ext uri="{0D108BD9-81ED-4DB2-BD59-A6C34878D82A}">
                    <a16:rowId xmlns:a16="http://schemas.microsoft.com/office/drawing/2014/main" val="10012"/>
                  </a:ext>
                </a:extLst>
              </a:tr>
              <a:tr h="172150">
                <a:tc>
                  <a:txBody>
                    <a:bodyPr/>
                    <a:lstStyle/>
                    <a:p>
                      <a:pPr marL="0" marR="0" lvl="0" indent="0" algn="ctr" rtl="0">
                        <a:spcBef>
                          <a:spcPts val="0"/>
                        </a:spcBef>
                        <a:spcAft>
                          <a:spcPts val="0"/>
                        </a:spcAft>
                        <a:buNone/>
                      </a:pPr>
                      <a:endParaRPr sz="105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56,3</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3"/>
                  </a:ext>
                </a:extLst>
              </a:tr>
              <a:tr h="172150">
                <a:tc>
                  <a:txBody>
                    <a:bodyPr/>
                    <a:lstStyle/>
                    <a:p>
                      <a:pPr marL="0" marR="0" lvl="0" indent="0" algn="ctr" rtl="0">
                        <a:spcBef>
                          <a:spcPts val="0"/>
                        </a:spcBef>
                        <a:spcAft>
                          <a:spcPts val="0"/>
                        </a:spcAft>
                        <a:buNone/>
                      </a:pPr>
                      <a:r>
                        <a:rPr lang="pt-BR" sz="1050" b="1" i="0" u="none" strike="noStrike" cap="none">
                          <a:solidFill>
                            <a:srgbClr val="404040"/>
                          </a:solidFill>
                          <a:latin typeface="Calibri"/>
                          <a:ea typeface="Calibri"/>
                          <a:cs typeface="Calibri"/>
                          <a:sym typeface="Calibri"/>
                        </a:rPr>
                        <a:t>De 56 a 65 anos</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3,5</a:t>
                      </a:r>
                      <a:endParaRPr/>
                    </a:p>
                  </a:txBody>
                  <a:tcPr marL="7625" marR="7625" marT="76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24,4</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11,6</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51,2</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9,3</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extLst>
                  <a:ext uri="{0D108BD9-81ED-4DB2-BD59-A6C34878D82A}">
                    <a16:rowId xmlns:a16="http://schemas.microsoft.com/office/drawing/2014/main" val="10014"/>
                  </a:ext>
                </a:extLst>
              </a:tr>
              <a:tr h="172150">
                <a:tc>
                  <a:txBody>
                    <a:bodyPr/>
                    <a:lstStyle/>
                    <a:p>
                      <a:pPr marL="0" marR="0" lvl="0" indent="0" algn="ctr" rtl="0">
                        <a:spcBef>
                          <a:spcPts val="0"/>
                        </a:spcBef>
                        <a:spcAft>
                          <a:spcPts val="0"/>
                        </a:spcAft>
                        <a:buNone/>
                      </a:pPr>
                      <a:endParaRPr sz="105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60,5</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5"/>
                  </a:ext>
                </a:extLst>
              </a:tr>
              <a:tr h="172150">
                <a:tc>
                  <a:txBody>
                    <a:bodyPr/>
                    <a:lstStyle/>
                    <a:p>
                      <a:pPr marL="0" marR="0" lvl="0" indent="0" algn="ctr" rtl="0">
                        <a:spcBef>
                          <a:spcPts val="0"/>
                        </a:spcBef>
                        <a:spcAft>
                          <a:spcPts val="0"/>
                        </a:spcAft>
                        <a:buNone/>
                      </a:pPr>
                      <a:r>
                        <a:rPr lang="pt-BR" sz="1050" b="1" i="0" u="none" strike="noStrike" cap="none">
                          <a:solidFill>
                            <a:srgbClr val="404040"/>
                          </a:solidFill>
                          <a:latin typeface="Calibri"/>
                          <a:ea typeface="Calibri"/>
                          <a:cs typeface="Calibri"/>
                          <a:sym typeface="Calibri"/>
                        </a:rPr>
                        <a:t>Mais de 65 anos</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11,7</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2,5</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56,7</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28,3</a:t>
                      </a:r>
                      <a:endParaRPr/>
                    </a:p>
                  </a:txBody>
                  <a:tcPr marL="7625" marR="7625" marT="76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F2F2F2"/>
                    </a:solidFill>
                  </a:tcPr>
                </a:tc>
                <a:extLst>
                  <a:ext uri="{0D108BD9-81ED-4DB2-BD59-A6C34878D82A}">
                    <a16:rowId xmlns:a16="http://schemas.microsoft.com/office/drawing/2014/main" val="10016"/>
                  </a:ext>
                </a:extLst>
              </a:tr>
              <a:tr h="172150">
                <a:tc>
                  <a:txBody>
                    <a:bodyPr/>
                    <a:lstStyle/>
                    <a:p>
                      <a:pPr marL="0" marR="0" lvl="0" indent="0" algn="ctr" rtl="0">
                        <a:spcBef>
                          <a:spcPts val="0"/>
                        </a:spcBef>
                        <a:spcAft>
                          <a:spcPts val="0"/>
                        </a:spcAft>
                        <a:buNone/>
                      </a:pPr>
                      <a:endParaRPr sz="105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ctr" rtl="0">
                        <a:spcBef>
                          <a:spcPts val="0"/>
                        </a:spcBef>
                        <a:spcAft>
                          <a:spcPts val="0"/>
                        </a:spcAft>
                        <a:buNone/>
                      </a:pPr>
                      <a:endParaRPr sz="900" b="1" i="0" u="none" strike="noStrike" cap="none">
                        <a:solidFill>
                          <a:srgbClr val="404040"/>
                        </a:solidFill>
                        <a:latin typeface="Calibri"/>
                        <a:ea typeface="Calibri"/>
                        <a:cs typeface="Calibri"/>
                        <a:sym typeface="Calibri"/>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a:txBody>
                    <a:bodyPr/>
                    <a:lstStyle/>
                    <a:p>
                      <a:pPr marL="0" marR="0" lvl="0" indent="0" algn="r" rtl="0">
                        <a:spcBef>
                          <a:spcPts val="0"/>
                        </a:spcBef>
                        <a:spcAft>
                          <a:spcPts val="0"/>
                        </a:spcAft>
                        <a:buNone/>
                      </a:pPr>
                      <a:r>
                        <a:rPr lang="pt-BR" sz="900" b="1" i="0" u="none" strike="noStrike" cap="none">
                          <a:solidFill>
                            <a:srgbClr val="404040"/>
                          </a:solidFill>
                          <a:latin typeface="Calibri"/>
                          <a:ea typeface="Calibri"/>
                          <a:cs typeface="Calibri"/>
                          <a:sym typeface="Calibri"/>
                        </a:rPr>
                        <a:t>Positivo:</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tcPr>
                </a:tc>
                <a:tc gridSpan="2">
                  <a:txBody>
                    <a:bodyPr/>
                    <a:lstStyle/>
                    <a:p>
                      <a:pPr marL="0" marR="0" lvl="0" indent="0" algn="ctr" rtl="0">
                        <a:spcBef>
                          <a:spcPts val="0"/>
                        </a:spcBef>
                        <a:spcAft>
                          <a:spcPts val="0"/>
                        </a:spcAft>
                        <a:buNone/>
                      </a:pPr>
                      <a:r>
                        <a:rPr lang="pt-BR" sz="900" b="1" i="0" u="none" strike="noStrike" cap="none">
                          <a:solidFill>
                            <a:schemeClr val="lt1"/>
                          </a:solidFill>
                          <a:latin typeface="Calibri"/>
                          <a:ea typeface="Calibri"/>
                          <a:cs typeface="Calibri"/>
                          <a:sym typeface="Calibri"/>
                        </a:rPr>
                        <a:t>85,0</a:t>
                      </a:r>
                      <a:endParaRPr/>
                    </a:p>
                  </a:txBody>
                  <a:tcPr marL="9525" marR="9525" marT="9525" marB="0" anchor="ctr">
                    <a:lnL w="19050" cap="flat" cmpd="sng">
                      <a:solidFill>
                        <a:schemeClr val="lt1"/>
                      </a:solidFill>
                      <a:prstDash val="solid"/>
                      <a:round/>
                      <a:headEnd type="none" w="sm" len="sm"/>
                      <a:tailEnd type="none" w="sm" len="sm"/>
                    </a:lnL>
                    <a:lnR w="19050" cap="flat" cmpd="sng">
                      <a:solidFill>
                        <a:schemeClr val="lt1"/>
                      </a:solidFill>
                      <a:prstDash val="solid"/>
                      <a:round/>
                      <a:headEnd type="none" w="sm" len="sm"/>
                      <a:tailEnd type="none" w="sm" len="sm"/>
                    </a:lnR>
                    <a:lnT w="19050" cap="flat" cmpd="sng">
                      <a:solidFill>
                        <a:schemeClr val="lt1"/>
                      </a:solidFill>
                      <a:prstDash val="solid"/>
                      <a:round/>
                      <a:headEnd type="none" w="sm" len="sm"/>
                      <a:tailEnd type="none" w="sm" len="sm"/>
                    </a:lnT>
                    <a:lnB w="19050" cap="flat" cmpd="sng">
                      <a:solidFill>
                        <a:schemeClr val="lt1"/>
                      </a:solidFill>
                      <a:prstDash val="solid"/>
                      <a:round/>
                      <a:headEnd type="none" w="sm" len="sm"/>
                      <a:tailEnd type="none" w="sm" len="sm"/>
                    </a:lnB>
                    <a:solidFill>
                      <a:srgbClr val="8497B0"/>
                    </a:solidFill>
                  </a:tcPr>
                </a:tc>
                <a:tc hMerge="1">
                  <a:txBody>
                    <a:bodyPr/>
                    <a:lstStyle/>
                    <a:p>
                      <a:endParaRPr lang="pt-BR"/>
                    </a:p>
                  </a:txBody>
                  <a:tcPr/>
                </a:tc>
                <a:extLst>
                  <a:ext uri="{0D108BD9-81ED-4DB2-BD59-A6C34878D82A}">
                    <a16:rowId xmlns:a16="http://schemas.microsoft.com/office/drawing/2014/main" val="10017"/>
                  </a:ext>
                </a:extLst>
              </a:tr>
            </a:tbl>
          </a:graphicData>
        </a:graphic>
      </p:graphicFrame>
      <p:sp>
        <p:nvSpPr>
          <p:cNvPr id="605" name="Google Shape;605;p29"/>
          <p:cNvSpPr/>
          <p:nvPr/>
        </p:nvSpPr>
        <p:spPr>
          <a:xfrm>
            <a:off x="10112772" y="4617152"/>
            <a:ext cx="1944016" cy="180000"/>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608" name="Google Shape;608;p29"/>
          <p:cNvSpPr/>
          <p:nvPr/>
        </p:nvSpPr>
        <p:spPr>
          <a:xfrm>
            <a:off x="10128648" y="2132856"/>
            <a:ext cx="1944016" cy="180000"/>
          </a:xfrm>
          <a:prstGeom prst="rect">
            <a:avLst/>
          </a:prstGeom>
          <a:noFill/>
          <a:ln w="19050" cap="rnd" cmpd="sng">
            <a:solidFill>
              <a:srgbClr val="70AD47"/>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aphicFrame>
        <p:nvGraphicFramePr>
          <p:cNvPr id="609" name="Google Shape;609;p29"/>
          <p:cNvGraphicFramePr/>
          <p:nvPr/>
        </p:nvGraphicFramePr>
        <p:xfrm>
          <a:off x="0" y="2060848"/>
          <a:ext cx="4511824" cy="2016224"/>
        </p:xfrm>
        <a:graphic>
          <a:graphicData uri="http://schemas.openxmlformats.org/drawingml/2006/chart">
            <c:chart xmlns:c="http://schemas.openxmlformats.org/drawingml/2006/chart" xmlns:r="http://schemas.openxmlformats.org/officeDocument/2006/relationships" r:id="rId3"/>
          </a:graphicData>
        </a:graphic>
      </p:graphicFrame>
      <p:sp>
        <p:nvSpPr>
          <p:cNvPr id="610" name="Google Shape;610;p29"/>
          <p:cNvSpPr/>
          <p:nvPr/>
        </p:nvSpPr>
        <p:spPr>
          <a:xfrm>
            <a:off x="10128648" y="3887215"/>
            <a:ext cx="1944016" cy="180000"/>
          </a:xfrm>
          <a:prstGeom prst="rect">
            <a:avLst/>
          </a:prstGeom>
          <a:noFill/>
          <a:ln w="19050" cap="rnd" cmpd="sng">
            <a:solidFill>
              <a:srgbClr val="FF7979"/>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30"/>
          <p:cNvSpPr txBox="1"/>
          <p:nvPr/>
        </p:nvSpPr>
        <p:spPr>
          <a:xfrm>
            <a:off x="0" y="1142912"/>
            <a:ext cx="12191999" cy="4518336"/>
          </a:xfrm>
          <a:prstGeom prst="rect">
            <a:avLst/>
          </a:prstGeom>
          <a:noFill/>
          <a:ln>
            <a:noFill/>
          </a:ln>
        </p:spPr>
        <p:txBody>
          <a:bodyPr spcFirstLastPara="1" wrap="square" lIns="100750" tIns="50375" rIns="100750" bIns="50375" anchor="t" anchorCtr="0">
            <a:spAutoFit/>
          </a:bodyPr>
          <a:lstStyle/>
          <a:p>
            <a:pPr marL="285750" marR="0" lvl="0" indent="-285750" algn="just" rtl="0">
              <a:spcBef>
                <a:spcPts val="0"/>
              </a:spcBef>
              <a:spcAft>
                <a:spcPts val="0"/>
              </a:spcAft>
              <a:buClr>
                <a:srgbClr val="A92027"/>
              </a:buClr>
              <a:buSzPts val="1400"/>
              <a:buFont typeface="Noto Sans Symbols"/>
              <a:buChar char="❖"/>
            </a:pPr>
            <a:r>
              <a:rPr lang="pt-BR" sz="1400" dirty="0">
                <a:solidFill>
                  <a:srgbClr val="3F3F3F"/>
                </a:solidFill>
                <a:latin typeface="Calibri"/>
                <a:ea typeface="Calibri"/>
                <a:cs typeface="Calibri"/>
                <a:sym typeface="Calibri"/>
              </a:rPr>
              <a:t>Analisando o desempenho do plano </a:t>
            </a:r>
            <a:r>
              <a:rPr lang="pt-BR" sz="1400" b="1" dirty="0">
                <a:solidFill>
                  <a:srgbClr val="3F3F3F"/>
                </a:solidFill>
                <a:latin typeface="Calibri"/>
                <a:ea typeface="Calibri"/>
                <a:cs typeface="Calibri"/>
                <a:sym typeface="Calibri"/>
              </a:rPr>
              <a:t>UNIMED PRESIDENTE PRUDENTE</a:t>
            </a:r>
            <a:r>
              <a:rPr lang="pt-BR" sz="1400" dirty="0">
                <a:solidFill>
                  <a:srgbClr val="3F3F3F"/>
                </a:solidFill>
                <a:latin typeface="Calibri"/>
                <a:ea typeface="Calibri"/>
                <a:cs typeface="Calibri"/>
                <a:sym typeface="Calibri"/>
              </a:rPr>
              <a:t>, referindo-se a aspectos que investigam a satisfação do beneficiário (questões com 5 gradientes) observamos que todos os atributos entraram em patamar de </a:t>
            </a:r>
            <a:r>
              <a:rPr lang="pt-BR" sz="1400" b="1" dirty="0">
                <a:solidFill>
                  <a:srgbClr val="3F3F3F"/>
                </a:solidFill>
                <a:latin typeface="Calibri"/>
                <a:ea typeface="Calibri"/>
                <a:cs typeface="Calibri"/>
                <a:sym typeface="Calibri"/>
              </a:rPr>
              <a:t>Não Conformidade</a:t>
            </a:r>
            <a:r>
              <a:rPr lang="pt-BR" sz="1400" dirty="0">
                <a:solidFill>
                  <a:srgbClr val="3F3F3F"/>
                </a:solidFill>
                <a:latin typeface="Calibri"/>
                <a:ea typeface="Calibri"/>
                <a:cs typeface="Calibri"/>
                <a:sym typeface="Calibri"/>
              </a:rPr>
              <a:t>.</a:t>
            </a:r>
            <a:endParaRPr dirty="0"/>
          </a:p>
          <a:p>
            <a:pPr marL="285750" marR="0" lvl="0" indent="-215900" algn="just" rtl="0">
              <a:spcBef>
                <a:spcPts val="600"/>
              </a:spcBef>
              <a:spcAft>
                <a:spcPts val="0"/>
              </a:spcAft>
              <a:buClr>
                <a:srgbClr val="A92027"/>
              </a:buClr>
              <a:buSzPts val="1100"/>
              <a:buFont typeface="Noto Sans Symbols"/>
              <a:buNone/>
            </a:pPr>
            <a:endParaRPr sz="1100" dirty="0">
              <a:solidFill>
                <a:srgbClr val="3F3F3F"/>
              </a:solidFill>
              <a:latin typeface="Calibri"/>
              <a:ea typeface="Calibri"/>
              <a:cs typeface="Calibri"/>
              <a:sym typeface="Calibri"/>
            </a:endParaRPr>
          </a:p>
          <a:p>
            <a:pPr marL="285750" marR="0" lvl="0" indent="-285750" algn="just" rtl="0">
              <a:spcBef>
                <a:spcPts val="600"/>
              </a:spcBef>
              <a:spcAft>
                <a:spcPts val="0"/>
              </a:spcAft>
              <a:buClr>
                <a:srgbClr val="A92027"/>
              </a:buClr>
              <a:buSzPts val="1400"/>
              <a:buFont typeface="Noto Sans Symbols"/>
              <a:buChar char="❖"/>
            </a:pPr>
            <a:r>
              <a:rPr lang="pt-BR" sz="1400" dirty="0">
                <a:solidFill>
                  <a:srgbClr val="3F3F3F"/>
                </a:solidFill>
                <a:latin typeface="Calibri"/>
                <a:ea typeface="Calibri"/>
                <a:cs typeface="Calibri"/>
                <a:sym typeface="Calibri"/>
              </a:rPr>
              <a:t>O melhor desempenho ocorreu na questão 4, que se refere a toda atenção recebida pelo plano de saúde, classificada</a:t>
            </a:r>
            <a:r>
              <a:rPr lang="pt-BR" sz="1400" b="1" dirty="0">
                <a:solidFill>
                  <a:srgbClr val="3F3F3F"/>
                </a:solidFill>
                <a:latin typeface="Calibri"/>
                <a:ea typeface="Calibri"/>
                <a:cs typeface="Calibri"/>
                <a:sym typeface="Calibri"/>
              </a:rPr>
              <a:t> </a:t>
            </a:r>
            <a:r>
              <a:rPr lang="pt-BR" sz="1400" dirty="0">
                <a:solidFill>
                  <a:srgbClr val="3F3F3F"/>
                </a:solidFill>
                <a:latin typeface="Calibri"/>
                <a:ea typeface="Calibri"/>
                <a:cs typeface="Calibri"/>
                <a:sym typeface="Calibri"/>
              </a:rPr>
              <a:t>no patamar de </a:t>
            </a:r>
            <a:r>
              <a:rPr lang="pt-BR" sz="1400" b="1" dirty="0">
                <a:solidFill>
                  <a:srgbClr val="3F3F3F"/>
                </a:solidFill>
                <a:latin typeface="Calibri"/>
                <a:ea typeface="Calibri"/>
                <a:cs typeface="Calibri"/>
                <a:sym typeface="Calibri"/>
              </a:rPr>
              <a:t>Não Conformidade,</a:t>
            </a:r>
            <a:r>
              <a:rPr lang="pt-BR" sz="1400" dirty="0">
                <a:solidFill>
                  <a:srgbClr val="3F3F3F"/>
                </a:solidFill>
                <a:latin typeface="Calibri"/>
                <a:ea typeface="Calibri"/>
                <a:cs typeface="Calibri"/>
                <a:sym typeface="Calibri"/>
              </a:rPr>
              <a:t> com </a:t>
            </a:r>
            <a:r>
              <a:rPr lang="pt-BR" sz="1400" b="1" dirty="0">
                <a:solidFill>
                  <a:srgbClr val="3F3F3F"/>
                </a:solidFill>
                <a:latin typeface="Calibri"/>
                <a:ea typeface="Calibri"/>
                <a:cs typeface="Calibri"/>
                <a:sym typeface="Calibri"/>
              </a:rPr>
              <a:t>77,0%</a:t>
            </a:r>
            <a:r>
              <a:rPr lang="pt-BR" sz="1400" dirty="0">
                <a:solidFill>
                  <a:srgbClr val="3F3F3F"/>
                </a:solidFill>
                <a:latin typeface="Calibri"/>
                <a:ea typeface="Calibri"/>
                <a:cs typeface="Calibri"/>
                <a:sym typeface="Calibri"/>
              </a:rPr>
              <a:t>. </a:t>
            </a:r>
            <a:endParaRPr dirty="0"/>
          </a:p>
          <a:p>
            <a:pPr marL="171450" marR="0" lvl="0" indent="-101600" algn="just" rtl="0">
              <a:spcBef>
                <a:spcPts val="600"/>
              </a:spcBef>
              <a:spcAft>
                <a:spcPts val="0"/>
              </a:spcAft>
              <a:buClr>
                <a:srgbClr val="A92027"/>
              </a:buClr>
              <a:buSzPts val="1100"/>
              <a:buFont typeface="Noto Sans Symbols"/>
              <a:buNone/>
            </a:pPr>
            <a:endParaRPr sz="1100" dirty="0">
              <a:solidFill>
                <a:srgbClr val="3F3F3F"/>
              </a:solidFill>
              <a:latin typeface="Calibri"/>
              <a:ea typeface="Calibri"/>
              <a:cs typeface="Calibri"/>
              <a:sym typeface="Calibri"/>
            </a:endParaRPr>
          </a:p>
          <a:p>
            <a:pPr marL="285750" marR="0" lvl="0" indent="-285750" algn="just" rtl="0">
              <a:spcBef>
                <a:spcPts val="600"/>
              </a:spcBef>
              <a:spcAft>
                <a:spcPts val="0"/>
              </a:spcAft>
              <a:buClr>
                <a:srgbClr val="A92027"/>
              </a:buClr>
              <a:buSzPts val="1400"/>
              <a:buFont typeface="Noto Sans Symbols"/>
              <a:buChar char="❖"/>
            </a:pPr>
            <a:r>
              <a:rPr lang="pt-BR" sz="1400" dirty="0">
                <a:solidFill>
                  <a:srgbClr val="3F3F3F"/>
                </a:solidFill>
                <a:latin typeface="Calibri"/>
                <a:ea typeface="Calibri"/>
                <a:cs typeface="Calibri"/>
                <a:sym typeface="Calibri"/>
              </a:rPr>
              <a:t>O menor desempenho ocorreu na questão 8, que se refere a avaliação da facilidade no preenchimento e envio dos documentos ou formulários exigidos pelo plano de saúde, classificada no patamar de </a:t>
            </a:r>
            <a:r>
              <a:rPr lang="pt-BR" sz="1400" b="1" dirty="0">
                <a:solidFill>
                  <a:srgbClr val="3F3F3F"/>
                </a:solidFill>
                <a:latin typeface="Calibri"/>
                <a:ea typeface="Calibri"/>
                <a:cs typeface="Calibri"/>
                <a:sym typeface="Calibri"/>
              </a:rPr>
              <a:t>Não</a:t>
            </a:r>
            <a:r>
              <a:rPr lang="pt-BR" sz="1400" dirty="0">
                <a:solidFill>
                  <a:srgbClr val="3F3F3F"/>
                </a:solidFill>
                <a:latin typeface="Calibri"/>
                <a:ea typeface="Calibri"/>
                <a:cs typeface="Calibri"/>
                <a:sym typeface="Calibri"/>
              </a:rPr>
              <a:t> </a:t>
            </a:r>
            <a:r>
              <a:rPr lang="pt-BR" sz="1400" b="1" dirty="0">
                <a:solidFill>
                  <a:srgbClr val="3F3F3F"/>
                </a:solidFill>
                <a:latin typeface="Calibri"/>
                <a:ea typeface="Calibri"/>
                <a:cs typeface="Calibri"/>
                <a:sym typeface="Calibri"/>
              </a:rPr>
              <a:t>Conformidade,</a:t>
            </a:r>
            <a:r>
              <a:rPr lang="pt-BR" sz="1400" dirty="0">
                <a:solidFill>
                  <a:srgbClr val="3F3F3F"/>
                </a:solidFill>
                <a:latin typeface="Calibri"/>
                <a:ea typeface="Calibri"/>
                <a:cs typeface="Calibri"/>
                <a:sym typeface="Calibri"/>
              </a:rPr>
              <a:t> com </a:t>
            </a:r>
            <a:r>
              <a:rPr lang="pt-BR" sz="1400" b="1" dirty="0">
                <a:solidFill>
                  <a:srgbClr val="3F3F3F"/>
                </a:solidFill>
                <a:latin typeface="Calibri"/>
                <a:ea typeface="Calibri"/>
                <a:cs typeface="Calibri"/>
                <a:sym typeface="Calibri"/>
              </a:rPr>
              <a:t>65,1%</a:t>
            </a:r>
            <a:r>
              <a:rPr lang="pt-BR" sz="1400" dirty="0">
                <a:solidFill>
                  <a:srgbClr val="3F3F3F"/>
                </a:solidFill>
                <a:latin typeface="Calibri"/>
                <a:ea typeface="Calibri"/>
                <a:cs typeface="Calibri"/>
                <a:sym typeface="Calibri"/>
              </a:rPr>
              <a:t>. </a:t>
            </a:r>
            <a:endParaRPr dirty="0"/>
          </a:p>
          <a:p>
            <a:pPr marL="171450" marR="0" lvl="0" indent="-101600" algn="just" rtl="0">
              <a:spcBef>
                <a:spcPts val="600"/>
              </a:spcBef>
              <a:spcAft>
                <a:spcPts val="0"/>
              </a:spcAft>
              <a:buClr>
                <a:srgbClr val="A92027"/>
              </a:buClr>
              <a:buSzPts val="1100"/>
              <a:buFont typeface="Noto Sans Symbols"/>
              <a:buNone/>
            </a:pPr>
            <a:endParaRPr sz="1100" dirty="0">
              <a:solidFill>
                <a:srgbClr val="3F3F3F"/>
              </a:solidFill>
              <a:latin typeface="Calibri"/>
              <a:ea typeface="Calibri"/>
              <a:cs typeface="Calibri"/>
              <a:sym typeface="Calibri"/>
            </a:endParaRPr>
          </a:p>
          <a:p>
            <a:pPr marL="285750" marR="0" lvl="0" indent="-285750" algn="just" rtl="0">
              <a:spcBef>
                <a:spcPts val="600"/>
              </a:spcBef>
              <a:spcAft>
                <a:spcPts val="0"/>
              </a:spcAft>
              <a:buClr>
                <a:srgbClr val="A92027"/>
              </a:buClr>
              <a:buSzPts val="1400"/>
              <a:buFont typeface="Noto Sans Symbols"/>
              <a:buChar char="❖"/>
            </a:pPr>
            <a:r>
              <a:rPr lang="pt-BR" sz="1400" b="1" dirty="0">
                <a:solidFill>
                  <a:srgbClr val="3F3F3F"/>
                </a:solidFill>
                <a:latin typeface="Calibri"/>
                <a:ea typeface="Calibri"/>
                <a:cs typeface="Calibri"/>
                <a:sym typeface="Calibri"/>
              </a:rPr>
              <a:t>Ponto de atenção </a:t>
            </a:r>
            <a:r>
              <a:rPr lang="pt-BR" sz="1400" dirty="0">
                <a:solidFill>
                  <a:srgbClr val="3F3F3F"/>
                </a:solidFill>
                <a:latin typeface="Calibri"/>
                <a:ea typeface="Calibri"/>
                <a:cs typeface="Calibri"/>
                <a:sym typeface="Calibri"/>
              </a:rPr>
              <a:t>ao viés de baixa em quatro das cinco questões relativas à satisfação, isto é, o percentual de respostas </a:t>
            </a:r>
            <a:r>
              <a:rPr lang="pt-BR" sz="1400" b="1" dirty="0">
                <a:solidFill>
                  <a:srgbClr val="3F3F3F"/>
                </a:solidFill>
                <a:latin typeface="Calibri"/>
                <a:ea typeface="Calibri"/>
                <a:cs typeface="Calibri"/>
                <a:sym typeface="Calibri"/>
              </a:rPr>
              <a:t>Bom</a:t>
            </a:r>
            <a:r>
              <a:rPr lang="pt-BR" sz="1400" dirty="0">
                <a:solidFill>
                  <a:srgbClr val="3F3F3F"/>
                </a:solidFill>
                <a:latin typeface="Calibri"/>
                <a:ea typeface="Calibri"/>
                <a:cs typeface="Calibri"/>
                <a:sym typeface="Calibri"/>
              </a:rPr>
              <a:t> é maior que </a:t>
            </a:r>
            <a:r>
              <a:rPr lang="pt-BR" sz="1400" b="1" dirty="0">
                <a:solidFill>
                  <a:srgbClr val="3F3F3F"/>
                </a:solidFill>
                <a:latin typeface="Calibri"/>
                <a:ea typeface="Calibri"/>
                <a:cs typeface="Calibri"/>
                <a:sym typeface="Calibri"/>
              </a:rPr>
              <a:t>Muito bom</a:t>
            </a:r>
            <a:r>
              <a:rPr lang="pt-BR" sz="1400" dirty="0">
                <a:solidFill>
                  <a:srgbClr val="3F3F3F"/>
                </a:solidFill>
                <a:latin typeface="Calibri"/>
                <a:ea typeface="Calibri"/>
                <a:cs typeface="Calibri"/>
                <a:sym typeface="Calibri"/>
              </a:rPr>
              <a:t>, o que indica probabilidade de migração da satisfação para não satisfação. </a:t>
            </a:r>
            <a:endParaRPr dirty="0"/>
          </a:p>
          <a:p>
            <a:pPr marL="171450" marR="0" lvl="0" indent="-101600" algn="just" rtl="0">
              <a:spcBef>
                <a:spcPts val="600"/>
              </a:spcBef>
              <a:spcAft>
                <a:spcPts val="0"/>
              </a:spcAft>
              <a:buClr>
                <a:srgbClr val="A92027"/>
              </a:buClr>
              <a:buSzPts val="1100"/>
              <a:buFont typeface="Noto Sans Symbols"/>
              <a:buNone/>
            </a:pPr>
            <a:endParaRPr sz="1100" b="1" dirty="0">
              <a:solidFill>
                <a:srgbClr val="3F3F3F"/>
              </a:solidFill>
              <a:latin typeface="Calibri"/>
              <a:ea typeface="Calibri"/>
              <a:cs typeface="Calibri"/>
              <a:sym typeface="Calibri"/>
            </a:endParaRPr>
          </a:p>
          <a:p>
            <a:pPr marL="285750" marR="0" lvl="0" indent="-285750" algn="just" rtl="0">
              <a:spcBef>
                <a:spcPts val="600"/>
              </a:spcBef>
              <a:spcAft>
                <a:spcPts val="0"/>
              </a:spcAft>
              <a:buClr>
                <a:srgbClr val="A92027"/>
              </a:buClr>
              <a:buSzPts val="1400"/>
              <a:buFont typeface="Noto Sans Symbols"/>
              <a:buChar char="❖"/>
            </a:pPr>
            <a:r>
              <a:rPr lang="pt-BR" sz="1400" dirty="0">
                <a:solidFill>
                  <a:srgbClr val="3F3F3F"/>
                </a:solidFill>
                <a:latin typeface="Calibri"/>
                <a:ea typeface="Calibri"/>
                <a:cs typeface="Calibri"/>
                <a:sym typeface="Calibri"/>
              </a:rPr>
              <a:t>A avaliação do plano atingiu </a:t>
            </a:r>
            <a:r>
              <a:rPr lang="pt-BR" sz="1400" b="1" dirty="0">
                <a:solidFill>
                  <a:srgbClr val="3F3F3F"/>
                </a:solidFill>
                <a:latin typeface="Calibri"/>
                <a:ea typeface="Calibri"/>
                <a:cs typeface="Calibri"/>
                <a:sym typeface="Calibri"/>
              </a:rPr>
              <a:t>75,1%</a:t>
            </a:r>
            <a:r>
              <a:rPr lang="pt-BR" sz="1400" dirty="0">
                <a:solidFill>
                  <a:srgbClr val="3F3F3F"/>
                </a:solidFill>
                <a:latin typeface="Calibri"/>
                <a:ea typeface="Calibri"/>
                <a:cs typeface="Calibri"/>
                <a:sym typeface="Calibri"/>
              </a:rPr>
              <a:t> de satisfação geral, classificando este atributo dentro da </a:t>
            </a:r>
            <a:r>
              <a:rPr lang="pt-BR" sz="1400" b="1" dirty="0">
                <a:solidFill>
                  <a:srgbClr val="3F3F3F"/>
                </a:solidFill>
                <a:latin typeface="Calibri"/>
                <a:ea typeface="Calibri"/>
                <a:cs typeface="Calibri"/>
                <a:sym typeface="Calibri"/>
              </a:rPr>
              <a:t>Não</a:t>
            </a:r>
            <a:r>
              <a:rPr lang="pt-BR" sz="1400" dirty="0">
                <a:solidFill>
                  <a:srgbClr val="3F3F3F"/>
                </a:solidFill>
                <a:latin typeface="Calibri"/>
                <a:ea typeface="Calibri"/>
                <a:cs typeface="Calibri"/>
                <a:sym typeface="Calibri"/>
              </a:rPr>
              <a:t> </a:t>
            </a:r>
            <a:r>
              <a:rPr lang="pt-BR" sz="1400" b="1" dirty="0">
                <a:solidFill>
                  <a:srgbClr val="3F3F3F"/>
                </a:solidFill>
                <a:latin typeface="Calibri"/>
                <a:ea typeface="Calibri"/>
                <a:cs typeface="Calibri"/>
                <a:sym typeface="Calibri"/>
              </a:rPr>
              <a:t>Conformidade. </a:t>
            </a:r>
            <a:r>
              <a:rPr lang="pt-BR" sz="1400" dirty="0">
                <a:solidFill>
                  <a:srgbClr val="3F3F3F"/>
                </a:solidFill>
                <a:latin typeface="Calibri"/>
                <a:ea typeface="Calibri"/>
                <a:cs typeface="Calibri"/>
                <a:sym typeface="Calibri"/>
              </a:rPr>
              <a:t>Um ponto importante a ser citado, é que apresenta </a:t>
            </a:r>
            <a:r>
              <a:rPr lang="pt-BR" sz="1400" b="1" dirty="0">
                <a:solidFill>
                  <a:srgbClr val="3F3F3F"/>
                </a:solidFill>
                <a:latin typeface="Calibri"/>
                <a:ea typeface="Calibri"/>
                <a:cs typeface="Calibri"/>
                <a:sym typeface="Calibri"/>
              </a:rPr>
              <a:t>4,6% </a:t>
            </a:r>
            <a:r>
              <a:rPr lang="pt-BR" sz="1400" dirty="0">
                <a:solidFill>
                  <a:srgbClr val="3F3F3F"/>
                </a:solidFill>
                <a:latin typeface="Calibri"/>
                <a:ea typeface="Calibri"/>
                <a:cs typeface="Calibri"/>
                <a:sym typeface="Calibri"/>
              </a:rPr>
              <a:t>de insatisfeitos (soma de </a:t>
            </a:r>
            <a:r>
              <a:rPr lang="pt-BR" sz="1400" b="1" dirty="0">
                <a:solidFill>
                  <a:srgbClr val="3F3F3F"/>
                </a:solidFill>
                <a:latin typeface="Calibri"/>
                <a:ea typeface="Calibri"/>
                <a:cs typeface="Calibri"/>
                <a:sym typeface="Calibri"/>
              </a:rPr>
              <a:t>Muito Ruim </a:t>
            </a:r>
            <a:r>
              <a:rPr lang="pt-BR" sz="1400" dirty="0">
                <a:solidFill>
                  <a:srgbClr val="3F3F3F"/>
                </a:solidFill>
                <a:latin typeface="Calibri"/>
                <a:ea typeface="Calibri"/>
                <a:cs typeface="Calibri"/>
                <a:sym typeface="Calibri"/>
              </a:rPr>
              <a:t>e </a:t>
            </a:r>
            <a:r>
              <a:rPr lang="pt-BR" sz="1400" b="1" dirty="0">
                <a:solidFill>
                  <a:srgbClr val="3F3F3F"/>
                </a:solidFill>
                <a:latin typeface="Calibri"/>
                <a:ea typeface="Calibri"/>
                <a:cs typeface="Calibri"/>
                <a:sym typeface="Calibri"/>
              </a:rPr>
              <a:t>Ruim</a:t>
            </a:r>
            <a:r>
              <a:rPr lang="pt-BR" sz="1400" dirty="0">
                <a:solidFill>
                  <a:srgbClr val="3F3F3F"/>
                </a:solidFill>
                <a:latin typeface="Calibri"/>
                <a:ea typeface="Calibri"/>
                <a:cs typeface="Calibri"/>
                <a:sym typeface="Calibri"/>
              </a:rPr>
              <a:t>), logo a não satisfação está concentrada na neutralidade (</a:t>
            </a:r>
            <a:r>
              <a:rPr lang="pt-BR" sz="1400" b="1" dirty="0">
                <a:solidFill>
                  <a:srgbClr val="3F3F3F"/>
                </a:solidFill>
                <a:latin typeface="Calibri"/>
                <a:ea typeface="Calibri"/>
                <a:cs typeface="Calibri"/>
                <a:sym typeface="Calibri"/>
              </a:rPr>
              <a:t>Regular 20,3%</a:t>
            </a:r>
            <a:r>
              <a:rPr lang="pt-BR" sz="1400" dirty="0">
                <a:solidFill>
                  <a:srgbClr val="3F3F3F"/>
                </a:solidFill>
                <a:latin typeface="Calibri"/>
                <a:ea typeface="Calibri"/>
                <a:cs typeface="Calibri"/>
                <a:sym typeface="Calibri"/>
              </a:rPr>
              <a:t>).</a:t>
            </a:r>
            <a:endParaRPr sz="1400" b="1" dirty="0">
              <a:solidFill>
                <a:srgbClr val="3F3F3F"/>
              </a:solidFill>
              <a:latin typeface="Calibri"/>
              <a:ea typeface="Calibri"/>
              <a:cs typeface="Calibri"/>
              <a:sym typeface="Calibri"/>
            </a:endParaRPr>
          </a:p>
          <a:p>
            <a:pPr marL="285750" marR="0" lvl="0" indent="-215900" algn="just" rtl="0">
              <a:spcBef>
                <a:spcPts val="600"/>
              </a:spcBef>
              <a:spcAft>
                <a:spcPts val="0"/>
              </a:spcAft>
              <a:buClr>
                <a:srgbClr val="A92027"/>
              </a:buClr>
              <a:buSzPts val="1100"/>
              <a:buFont typeface="Noto Sans Symbols"/>
              <a:buNone/>
            </a:pPr>
            <a:endParaRPr sz="1100" b="1" dirty="0">
              <a:solidFill>
                <a:srgbClr val="3F3F3F"/>
              </a:solidFill>
              <a:latin typeface="Calibri"/>
              <a:ea typeface="Calibri"/>
              <a:cs typeface="Calibri"/>
              <a:sym typeface="Calibri"/>
            </a:endParaRPr>
          </a:p>
          <a:p>
            <a:pPr marL="285750" marR="0" lvl="0" indent="-285750" algn="just" rtl="0">
              <a:spcBef>
                <a:spcPts val="600"/>
              </a:spcBef>
              <a:spcAft>
                <a:spcPts val="0"/>
              </a:spcAft>
              <a:buClr>
                <a:srgbClr val="A92027"/>
              </a:buClr>
              <a:buSzPts val="1400"/>
              <a:buFont typeface="Noto Sans Symbols"/>
              <a:buChar char="❖"/>
            </a:pPr>
            <a:r>
              <a:rPr lang="pt-BR" sz="1400" dirty="0">
                <a:solidFill>
                  <a:srgbClr val="3F3F3F"/>
                </a:solidFill>
                <a:latin typeface="Calibri"/>
                <a:ea typeface="Calibri"/>
                <a:cs typeface="Calibri"/>
                <a:sym typeface="Calibri"/>
              </a:rPr>
              <a:t>Por fim, em relação a recomendação do plano, temos um percentual positivo de </a:t>
            </a:r>
            <a:r>
              <a:rPr lang="pt-BR" sz="1400" b="1" dirty="0">
                <a:solidFill>
                  <a:srgbClr val="3F3F3F"/>
                </a:solidFill>
                <a:latin typeface="Calibri"/>
                <a:ea typeface="Calibri"/>
                <a:cs typeface="Calibri"/>
                <a:sym typeface="Calibri"/>
              </a:rPr>
              <a:t>67,6%</a:t>
            </a:r>
            <a:r>
              <a:rPr lang="pt-BR" sz="1400" dirty="0">
                <a:solidFill>
                  <a:srgbClr val="3F3F3F"/>
                </a:solidFill>
                <a:latin typeface="Calibri"/>
                <a:ea typeface="Calibri"/>
                <a:cs typeface="Calibri"/>
                <a:sym typeface="Calibri"/>
              </a:rPr>
              <a:t>. Analisando a taxa de recomendação nota-se que ela </a:t>
            </a:r>
            <a:r>
              <a:rPr lang="pt-BR" sz="1400" b="1" dirty="0">
                <a:solidFill>
                  <a:srgbClr val="3F3F3F"/>
                </a:solidFill>
                <a:latin typeface="Calibri"/>
                <a:ea typeface="Calibri"/>
                <a:cs typeface="Calibri"/>
                <a:sym typeface="Calibri"/>
              </a:rPr>
              <a:t>NÃO</a:t>
            </a:r>
            <a:r>
              <a:rPr lang="pt-BR" sz="1400" dirty="0">
                <a:solidFill>
                  <a:srgbClr val="3F3F3F"/>
                </a:solidFill>
                <a:latin typeface="Calibri"/>
                <a:ea typeface="Calibri"/>
                <a:cs typeface="Calibri"/>
                <a:sym typeface="Calibri"/>
              </a:rPr>
              <a:t> acompanha a avaliação geral do plano, a diferença entre elas é de aproximadamente </a:t>
            </a:r>
            <a:r>
              <a:rPr lang="pt-BR" sz="1400" b="1" dirty="0">
                <a:solidFill>
                  <a:srgbClr val="3F3F3F"/>
                </a:solidFill>
                <a:latin typeface="Calibri"/>
                <a:ea typeface="Calibri"/>
                <a:cs typeface="Calibri"/>
                <a:sym typeface="Calibri"/>
              </a:rPr>
              <a:t>7,5pp</a:t>
            </a:r>
            <a:r>
              <a:rPr lang="pt-BR" sz="1400" dirty="0">
                <a:solidFill>
                  <a:srgbClr val="3F3F3F"/>
                </a:solidFill>
                <a:latin typeface="Calibri"/>
                <a:ea typeface="Calibri"/>
                <a:cs typeface="Calibri"/>
                <a:sym typeface="Calibri"/>
              </a:rPr>
              <a:t>. Nesse sentido, realizar ações que melhorem os atributos analisados poderão, inclusive, aumentar o nível de recomendação que os beneficiários fazem do plano de saúde.</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pic>
        <p:nvPicPr>
          <p:cNvPr id="620" name="Google Shape;620;p31"/>
          <p:cNvPicPr preferRelativeResize="0"/>
          <p:nvPr/>
        </p:nvPicPr>
        <p:blipFill rotWithShape="1">
          <a:blip r:embed="rId3">
            <a:alphaModFix/>
          </a:blip>
          <a:srcRect/>
          <a:stretch/>
        </p:blipFill>
        <p:spPr>
          <a:xfrm>
            <a:off x="0" y="0"/>
            <a:ext cx="10032706" cy="6686799"/>
          </a:xfrm>
          <a:prstGeom prst="rect">
            <a:avLst/>
          </a:prstGeom>
          <a:noFill/>
          <a:ln>
            <a:noFill/>
          </a:ln>
        </p:spPr>
      </p:pic>
      <p:sp>
        <p:nvSpPr>
          <p:cNvPr id="621" name="Google Shape;621;p31"/>
          <p:cNvSpPr/>
          <p:nvPr/>
        </p:nvSpPr>
        <p:spPr>
          <a:xfrm>
            <a:off x="4201145" y="4509120"/>
            <a:ext cx="6071319" cy="1866954"/>
          </a:xfrm>
          <a:prstGeom prst="roundRect">
            <a:avLst>
              <a:gd name="adj" fmla="val 16667"/>
            </a:avLst>
          </a:prstGeom>
          <a:solidFill>
            <a:srgbClr val="00995C">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pt-BR" sz="4400" b="1" dirty="0">
                <a:solidFill>
                  <a:schemeClr val="lt1"/>
                </a:solidFill>
                <a:latin typeface="Calibri" panose="020F0502020204030204" pitchFamily="34" charset="0"/>
                <a:ea typeface="Calibri" panose="020F0502020204030204" pitchFamily="34" charset="0"/>
                <a:cs typeface="Calibri" panose="020F0502020204030204" pitchFamily="34" charset="0"/>
                <a:sym typeface="Arial Rounded"/>
              </a:rPr>
              <a:t>Obrigado!</a:t>
            </a:r>
            <a:endParaRPr sz="3600" dirty="0">
              <a:solidFill>
                <a:schemeClr val="lt1"/>
              </a:solidFill>
              <a:latin typeface="Calibri"/>
              <a:ea typeface="Calibri"/>
              <a:cs typeface="Calibri"/>
              <a:sym typeface="Calibri"/>
            </a:endParaRPr>
          </a:p>
        </p:txBody>
      </p:sp>
      <p:sp>
        <p:nvSpPr>
          <p:cNvPr id="622" name="Google Shape;622;p31"/>
          <p:cNvSpPr/>
          <p:nvPr/>
        </p:nvSpPr>
        <p:spPr>
          <a:xfrm>
            <a:off x="10023005" y="0"/>
            <a:ext cx="2168995" cy="68580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0">
              <a:solidFill>
                <a:schemeClr val="lt1"/>
              </a:solidFill>
              <a:latin typeface="Arial"/>
              <a:ea typeface="Arial"/>
              <a:cs typeface="Arial"/>
              <a:sym typeface="Arial"/>
            </a:endParaRPr>
          </a:p>
        </p:txBody>
      </p:sp>
      <p:pic>
        <p:nvPicPr>
          <p:cNvPr id="623" name="Google Shape;623;p31"/>
          <p:cNvPicPr preferRelativeResize="0"/>
          <p:nvPr/>
        </p:nvPicPr>
        <p:blipFill rotWithShape="1">
          <a:blip r:embed="rId4">
            <a:alphaModFix/>
          </a:blip>
          <a:srcRect/>
          <a:stretch/>
        </p:blipFill>
        <p:spPr>
          <a:xfrm>
            <a:off x="128616" y="5460724"/>
            <a:ext cx="1213129" cy="1196748"/>
          </a:xfrm>
          <a:prstGeom prst="rect">
            <a:avLst/>
          </a:prstGeom>
          <a:noFill/>
          <a:ln>
            <a:noFill/>
          </a:ln>
        </p:spPr>
      </p:pic>
      <p:cxnSp>
        <p:nvCxnSpPr>
          <p:cNvPr id="624" name="Google Shape;624;p31"/>
          <p:cNvCxnSpPr/>
          <p:nvPr/>
        </p:nvCxnSpPr>
        <p:spPr>
          <a:xfrm>
            <a:off x="10023005" y="6741368"/>
            <a:ext cx="2168995" cy="0"/>
          </a:xfrm>
          <a:prstGeom prst="straightConnector1">
            <a:avLst/>
          </a:prstGeom>
          <a:noFill/>
          <a:ln w="57150" cap="flat" cmpd="sng">
            <a:solidFill>
              <a:srgbClr val="00995C"/>
            </a:solidFill>
            <a:prstDash val="solid"/>
            <a:round/>
            <a:headEnd type="none" w="sm" len="sm"/>
            <a:tailEnd type="none" w="sm" len="sm"/>
          </a:ln>
        </p:spPr>
      </p:cxnSp>
      <p:pic>
        <p:nvPicPr>
          <p:cNvPr id="625" name="Google Shape;625;p31" descr="Logo Unimed Presidente Prudente"/>
          <p:cNvPicPr preferRelativeResize="0"/>
          <p:nvPr/>
        </p:nvPicPr>
        <p:blipFill rotWithShape="1">
          <a:blip r:embed="rId5">
            <a:alphaModFix/>
          </a:blip>
          <a:srcRect/>
          <a:stretch/>
        </p:blipFill>
        <p:spPr>
          <a:xfrm>
            <a:off x="8832304" y="169385"/>
            <a:ext cx="1980000" cy="94069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
          <p:cNvSpPr txBox="1"/>
          <p:nvPr/>
        </p:nvSpPr>
        <p:spPr>
          <a:xfrm>
            <a:off x="191344" y="1267306"/>
            <a:ext cx="11809311" cy="1184940"/>
          </a:xfrm>
          <a:prstGeom prst="rect">
            <a:avLst/>
          </a:prstGeom>
          <a:solidFill>
            <a:srgbClr val="F2F2F2"/>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200" b="1" dirty="0">
                <a:solidFill>
                  <a:srgbClr val="404040"/>
                </a:solidFill>
                <a:latin typeface="Calibri"/>
                <a:ea typeface="Calibri"/>
                <a:cs typeface="Calibri"/>
                <a:sym typeface="Calibri"/>
              </a:rPr>
              <a:t>       </a:t>
            </a:r>
            <a:r>
              <a:rPr lang="pt-BR" sz="1400" b="1" dirty="0">
                <a:solidFill>
                  <a:srgbClr val="404040"/>
                </a:solidFill>
                <a:latin typeface="Calibri"/>
                <a:ea typeface="Calibri"/>
                <a:cs typeface="Calibri"/>
                <a:sym typeface="Calibri"/>
              </a:rPr>
              <a:t>Quantidade de abordagens ao beneficiário:</a:t>
            </a:r>
            <a:endParaRPr dirty="0"/>
          </a:p>
          <a:p>
            <a:pPr marL="0" marR="0" lvl="0" indent="0" algn="just" rtl="0">
              <a:spcBef>
                <a:spcPts val="0"/>
              </a:spcBef>
              <a:spcAft>
                <a:spcPts val="0"/>
              </a:spcAft>
              <a:buNone/>
            </a:pPr>
            <a:endParaRPr sz="600" dirty="0">
              <a:solidFill>
                <a:srgbClr val="404040"/>
              </a:solidFill>
              <a:latin typeface="Calibri"/>
              <a:ea typeface="Calibri"/>
              <a:cs typeface="Calibri"/>
              <a:sym typeface="Calibri"/>
            </a:endParaRPr>
          </a:p>
          <a:p>
            <a:pPr marL="0" marR="0" lvl="0" indent="0" algn="just" rtl="0">
              <a:spcBef>
                <a:spcPts val="0"/>
              </a:spcBef>
              <a:spcAft>
                <a:spcPts val="0"/>
              </a:spcAft>
              <a:buNone/>
            </a:pPr>
            <a:endParaRPr sz="300"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dirty="0">
                <a:solidFill>
                  <a:srgbClr val="404040"/>
                </a:solidFill>
                <a:latin typeface="Calibri"/>
                <a:ea typeface="Calibri"/>
                <a:cs typeface="Calibri"/>
                <a:sym typeface="Calibri"/>
              </a:rPr>
              <a:t>Através de sistemas automatizados é feito o controle e todas as tentativas sem sucesso são classificadas com o motivo que impossibilitou a coleta da pesquisa, envio de link para a participação online e a quantidade de tentativas de contato por telefone e com um mesmo beneficiário é controlada e limitada a 20 tentativas. Para este corte levamos em consideração nossa expertise e dados de mercado, que mostram que de forma geral a efetividade (chance de sucesso no contato) torna-se menor a medida que o número de tentativas aumenta, até 10 tentativas temos uma chance boa de sucesso, de 11 a 20 tentativas a probabilidade é média e acima de 20 tentativas a efetividade é muito baixa, por isso nosso limite a 20 tentativas. </a:t>
            </a:r>
            <a:endParaRPr dirty="0"/>
          </a:p>
        </p:txBody>
      </p:sp>
      <p:sp>
        <p:nvSpPr>
          <p:cNvPr id="202" name="Google Shape;202;p3"/>
          <p:cNvSpPr txBox="1"/>
          <p:nvPr/>
        </p:nvSpPr>
        <p:spPr>
          <a:xfrm>
            <a:off x="1007" y="2905780"/>
            <a:ext cx="12192000" cy="345735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Especificação das medidas previstas no planejamento para identificação de participação fraudulenta ou desatenta:</a:t>
            </a:r>
            <a:endParaRPr/>
          </a:p>
          <a:p>
            <a:pPr marL="0" marR="0" lvl="0" indent="0" algn="just" rtl="0">
              <a:spcBef>
                <a:spcPts val="0"/>
              </a:spcBef>
              <a:spcAft>
                <a:spcPts val="0"/>
              </a:spcAft>
              <a:buNone/>
            </a:pPr>
            <a:endParaRPr sz="140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a:solidFill>
                  <a:schemeClr val="dk1"/>
                </a:solidFill>
                <a:latin typeface="Calibri"/>
                <a:ea typeface="Calibri"/>
                <a:cs typeface="Calibri"/>
                <a:sym typeface="Calibri"/>
              </a:rPr>
              <a:t>O sistema de monitoramento, controle e garantia da qualidade do IBRC é composto de algumas etapas que propiciam a efetividade do propósito de garantir a entrega exata do que foi planejado, bem como prevenir, identificar e remover participação fraudulenta ou desatenta, para o caso de pesquisas 100% web, são:</a:t>
            </a:r>
            <a:endParaRPr/>
          </a:p>
          <a:p>
            <a:pPr marL="0" marR="0" lvl="0" indent="0" algn="just" rtl="0">
              <a:spcBef>
                <a:spcPts val="800"/>
              </a:spcBef>
              <a:spcAft>
                <a:spcPts val="0"/>
              </a:spcAft>
              <a:buNone/>
            </a:pPr>
            <a:r>
              <a:rPr lang="pt-BR" sz="1200">
                <a:solidFill>
                  <a:schemeClr val="dk1"/>
                </a:solidFill>
                <a:latin typeface="Calibri"/>
                <a:ea typeface="Calibri"/>
                <a:cs typeface="Calibri"/>
                <a:sym typeface="Calibri"/>
              </a:rPr>
              <a:t> </a:t>
            </a:r>
            <a:endParaRPr/>
          </a:p>
          <a:p>
            <a:pPr marL="0" marR="0" lvl="0" indent="0" algn="just" rtl="0">
              <a:spcBef>
                <a:spcPts val="800"/>
              </a:spcBef>
              <a:spcAft>
                <a:spcPts val="0"/>
              </a:spcAft>
              <a:buNone/>
            </a:pPr>
            <a:r>
              <a:rPr lang="pt-BR" sz="1200">
                <a:solidFill>
                  <a:schemeClr val="dk1"/>
                </a:solidFill>
                <a:latin typeface="Calibri"/>
                <a:ea typeface="Calibri"/>
                <a:cs typeface="Calibri"/>
                <a:sym typeface="Calibri"/>
              </a:rPr>
              <a:t>1 – Efetividade funcional dos sistemas</a:t>
            </a:r>
            <a:endParaRPr/>
          </a:p>
          <a:p>
            <a:pPr marL="342900" marR="0" lvl="0" indent="-76200" algn="just" rtl="0">
              <a:spcBef>
                <a:spcPts val="800"/>
              </a:spcBef>
              <a:spcAft>
                <a:spcPts val="0"/>
              </a:spcAft>
              <a:buClr>
                <a:schemeClr val="dk1"/>
              </a:buClr>
              <a:buSzPts val="1200"/>
              <a:buFont typeface="Noto Sans Symbols"/>
              <a:buChar char="✔"/>
            </a:pPr>
            <a:r>
              <a:rPr lang="pt-BR" sz="1200">
                <a:solidFill>
                  <a:schemeClr val="dk1"/>
                </a:solidFill>
                <a:latin typeface="Calibri"/>
                <a:ea typeface="Calibri"/>
                <a:cs typeface="Calibri"/>
                <a:sym typeface="Calibri"/>
              </a:rPr>
              <a:t>Conferência dupla do sistema informatizado onde são imputados lista de clientes e formulário de pesquisa – front office de pesquisa, antes do início do projeto, garantindo assim que tudo que chegue aos sistemas de disparo web (e-mail, WhatsApp, SMS, etc.), esteja 100% conforme;</a:t>
            </a:r>
            <a:endParaRPr/>
          </a:p>
          <a:p>
            <a:pPr marL="342900" marR="0" lvl="0" indent="-76200" algn="just" rtl="0">
              <a:spcBef>
                <a:spcPts val="800"/>
              </a:spcBef>
              <a:spcAft>
                <a:spcPts val="0"/>
              </a:spcAft>
              <a:buClr>
                <a:schemeClr val="dk1"/>
              </a:buClr>
              <a:buSzPts val="1200"/>
              <a:buFont typeface="Noto Sans Symbols"/>
              <a:buChar char="✔"/>
            </a:pPr>
            <a:r>
              <a:rPr lang="pt-BR" sz="1200">
                <a:solidFill>
                  <a:schemeClr val="dk1"/>
                </a:solidFill>
                <a:latin typeface="Calibri"/>
                <a:ea typeface="Calibri"/>
                <a:cs typeface="Calibri"/>
                <a:sym typeface="Calibri"/>
              </a:rPr>
              <a:t>Conferência diária por turno (duas vezes, às 8 e 14h) do adequado funcionamento dos sistemas de disparo web (e-mail, WhatsApp, SMS, etc.), verificando se estão fluindo dentro do planejado, bem como acompanhamento dos relatórios de efetividade de entrega;</a:t>
            </a:r>
            <a:endParaRPr/>
          </a:p>
          <a:p>
            <a:pPr marL="342900" marR="0" lvl="0" indent="-76200" algn="just" rtl="0">
              <a:spcBef>
                <a:spcPts val="800"/>
              </a:spcBef>
              <a:spcAft>
                <a:spcPts val="0"/>
              </a:spcAft>
              <a:buClr>
                <a:schemeClr val="dk1"/>
              </a:buClr>
              <a:buSzPts val="1200"/>
              <a:buFont typeface="Noto Sans Symbols"/>
              <a:buChar char="✔"/>
            </a:pPr>
            <a:r>
              <a:rPr lang="pt-BR" sz="1200">
                <a:solidFill>
                  <a:schemeClr val="dk1"/>
                </a:solidFill>
                <a:latin typeface="Calibri"/>
                <a:ea typeface="Calibri"/>
                <a:cs typeface="Calibri"/>
                <a:sym typeface="Calibri"/>
              </a:rPr>
              <a:t>100% da equipe de manejo web, a qual opera as ferramentas; é treinada presencialmente por instrutor da qualidade, com presença de coordenador ou gerente do projeto;</a:t>
            </a:r>
            <a:endParaRPr/>
          </a:p>
          <a:p>
            <a:pPr marL="342900" marR="0" lvl="0" indent="-76200" algn="just" rtl="0">
              <a:spcBef>
                <a:spcPts val="800"/>
              </a:spcBef>
              <a:spcAft>
                <a:spcPts val="0"/>
              </a:spcAft>
              <a:buClr>
                <a:schemeClr val="dk1"/>
              </a:buClr>
              <a:buSzPts val="1200"/>
              <a:buFont typeface="Noto Sans Symbols"/>
              <a:buChar char="✔"/>
            </a:pPr>
            <a:r>
              <a:rPr lang="pt-BR" sz="1200">
                <a:solidFill>
                  <a:schemeClr val="dk1"/>
                </a:solidFill>
                <a:latin typeface="Calibri"/>
                <a:ea typeface="Calibri"/>
                <a:cs typeface="Calibri"/>
                <a:sym typeface="Calibri"/>
              </a:rPr>
              <a:t>100% das possíveis não conformidades no funcionamento dos sistemas de disparo web, porventura encontradas nas conferências diárias, são alvo de correção imediata pela equipe de TI do IBRC e, se necessário, com suporte técnico dos fornecedores das respectivas ferramentas, que estão entre as mais conceituadas do mercado;</a:t>
            </a:r>
            <a:endParaRPr/>
          </a:p>
          <a:p>
            <a:pPr marL="342900" marR="0" lvl="0" indent="-76200" algn="just" rtl="0">
              <a:spcBef>
                <a:spcPts val="800"/>
              </a:spcBef>
              <a:spcAft>
                <a:spcPts val="0"/>
              </a:spcAft>
              <a:buClr>
                <a:schemeClr val="dk1"/>
              </a:buClr>
              <a:buSzPts val="1200"/>
              <a:buFont typeface="Noto Sans Symbols"/>
              <a:buChar char="✔"/>
            </a:pPr>
            <a:r>
              <a:rPr lang="pt-BR" sz="1200">
                <a:solidFill>
                  <a:schemeClr val="dk1"/>
                </a:solidFill>
                <a:latin typeface="Calibri"/>
                <a:ea typeface="Calibri"/>
                <a:cs typeface="Calibri"/>
                <a:sym typeface="Calibri"/>
              </a:rPr>
              <a:t>Após a correção, é realizado acompanhamento com medição de hora em hora, por 24 horas, para garantir que o funcionamento adequado tenha se restabelecido.</a:t>
            </a:r>
            <a:endParaRPr/>
          </a:p>
        </p:txBody>
      </p:sp>
      <p:sp>
        <p:nvSpPr>
          <p:cNvPr id="203" name="Google Shape;203;p3" descr="Call center"/>
          <p:cNvSpPr/>
          <p:nvPr/>
        </p:nvSpPr>
        <p:spPr>
          <a:xfrm>
            <a:off x="0" y="1124744"/>
            <a:ext cx="550800" cy="550800"/>
          </a:xfrm>
          <a:prstGeom prst="rect">
            <a:avLst/>
          </a:prstGeom>
          <a:noFill/>
          <a:ln>
            <a:noFill/>
          </a:ln>
        </p:spPr>
        <p:txBody>
          <a:bodyPr/>
          <a:lstStyle/>
          <a:p>
            <a:endParaRPr lang="pt-B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
          <p:cNvSpPr txBox="1"/>
          <p:nvPr/>
        </p:nvSpPr>
        <p:spPr>
          <a:xfrm>
            <a:off x="0" y="1029211"/>
            <a:ext cx="12192000" cy="548868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200">
                <a:solidFill>
                  <a:schemeClr val="dk1"/>
                </a:solidFill>
                <a:latin typeface="Calibri"/>
                <a:ea typeface="Calibri"/>
                <a:cs typeface="Calibri"/>
                <a:sym typeface="Calibri"/>
              </a:rPr>
              <a:t>2 – Efetividade de alcance do público target. </a:t>
            </a:r>
            <a:endParaRPr/>
          </a:p>
          <a:p>
            <a:pPr marL="0" marR="0" lvl="0" indent="0" algn="just" rtl="0">
              <a:spcBef>
                <a:spcPts val="800"/>
              </a:spcBef>
              <a:spcAft>
                <a:spcPts val="0"/>
              </a:spcAft>
              <a:buNone/>
            </a:pPr>
            <a:r>
              <a:rPr lang="pt-BR" sz="1200">
                <a:solidFill>
                  <a:schemeClr val="dk1"/>
                </a:solidFill>
                <a:latin typeface="Calibri"/>
                <a:ea typeface="Calibri"/>
                <a:cs typeface="Calibri"/>
                <a:sym typeface="Calibri"/>
              </a:rPr>
              <a:t>Há três formas de fazer as pesquisas chegarem ao público target pelos canais web, uma reativa onde a iniciativa de envio do link para acesso ao formulário de pesquisa é do instituto, de forma privada a um canal exclusivo do beneficiário, que apenas reage acessando, e duas proativas, onde o link é disponibilizado de forma pública, por exemplo, no site da operadora, em comunicados, em locais de grande circulação como hospitais e ambulatórios, E nesse caso a proatividade é do beneficiário que precisa acessar e seguir para o formulário, que são:</a:t>
            </a:r>
            <a:endParaRPr/>
          </a:p>
          <a:p>
            <a:pPr marL="0" marR="0" lvl="0" indent="0" algn="just" rtl="0">
              <a:spcBef>
                <a:spcPts val="800"/>
              </a:spcBef>
              <a:spcAft>
                <a:spcPts val="0"/>
              </a:spcAft>
              <a:buNone/>
            </a:pPr>
            <a:endParaRPr sz="1200">
              <a:solidFill>
                <a:schemeClr val="dk1"/>
              </a:solidFill>
              <a:latin typeface="Calibri"/>
              <a:ea typeface="Calibri"/>
              <a:cs typeface="Calibri"/>
              <a:sym typeface="Calibri"/>
            </a:endParaRPr>
          </a:p>
          <a:p>
            <a:pPr marL="0" marR="0" lvl="0" indent="0" algn="just" rtl="0">
              <a:spcBef>
                <a:spcPts val="800"/>
              </a:spcBef>
              <a:spcAft>
                <a:spcPts val="0"/>
              </a:spcAft>
              <a:buNone/>
            </a:pPr>
            <a:r>
              <a:rPr lang="pt-BR" sz="1200" b="1" u="sng">
                <a:solidFill>
                  <a:schemeClr val="dk1"/>
                </a:solidFill>
                <a:latin typeface="Calibri"/>
                <a:ea typeface="Calibri"/>
                <a:cs typeface="Calibri"/>
                <a:sym typeface="Calibri"/>
              </a:rPr>
              <a:t>Acesso reativo</a:t>
            </a:r>
            <a:endParaRPr sz="1200">
              <a:solidFill>
                <a:schemeClr val="dk1"/>
              </a:solidFill>
              <a:latin typeface="Calibri"/>
              <a:ea typeface="Calibri"/>
              <a:cs typeface="Calibri"/>
              <a:sym typeface="Calibri"/>
            </a:endParaRPr>
          </a:p>
          <a:p>
            <a:pPr marL="0" marR="0" lvl="0" indent="0" algn="just" rtl="0">
              <a:spcBef>
                <a:spcPts val="800"/>
              </a:spcBef>
              <a:spcAft>
                <a:spcPts val="0"/>
              </a:spcAft>
              <a:buNone/>
            </a:pPr>
            <a:r>
              <a:rPr lang="pt-BR" sz="1200">
                <a:solidFill>
                  <a:schemeClr val="dk1"/>
                </a:solidFill>
                <a:latin typeface="Calibri"/>
                <a:ea typeface="Calibri"/>
                <a:cs typeface="Calibri"/>
                <a:sym typeface="Calibri"/>
              </a:rPr>
              <a:t>2.1 - O envio de links exclusivos (personalizados, individuais) para cada beneficiário por meio de diferentes canais como SMS, WhatsApp e/ou e-mail. Esses links são controlados por um registro único associado ao ID, identificador único do cliente, registrado na plataforma IBRC. Após a conclusão da entrevista, os dados coletados são armazenados em bancos de dados restritos, e os links utilizados são imediatamente desativados, impedindo qualquer tentativa de reutilização.</a:t>
            </a:r>
            <a:endParaRPr/>
          </a:p>
          <a:p>
            <a:pPr marL="0" marR="0" lvl="0" indent="0" algn="just" rtl="0">
              <a:spcBef>
                <a:spcPts val="800"/>
              </a:spcBef>
              <a:spcAft>
                <a:spcPts val="0"/>
              </a:spcAft>
              <a:buNone/>
            </a:pPr>
            <a:r>
              <a:rPr lang="pt-BR" sz="1200">
                <a:solidFill>
                  <a:schemeClr val="dk1"/>
                </a:solidFill>
                <a:latin typeface="Calibri"/>
                <a:ea typeface="Calibri"/>
                <a:cs typeface="Calibri"/>
                <a:sym typeface="Calibri"/>
              </a:rPr>
              <a:t> </a:t>
            </a:r>
            <a:endParaRPr/>
          </a:p>
          <a:p>
            <a:pPr marL="0" marR="0" lvl="0" indent="0" algn="just" rtl="0">
              <a:spcBef>
                <a:spcPts val="800"/>
              </a:spcBef>
              <a:spcAft>
                <a:spcPts val="0"/>
              </a:spcAft>
              <a:buNone/>
            </a:pPr>
            <a:r>
              <a:rPr lang="pt-BR" sz="1200" b="1" u="sng">
                <a:solidFill>
                  <a:schemeClr val="dk1"/>
                </a:solidFill>
                <a:latin typeface="Calibri"/>
                <a:ea typeface="Calibri"/>
                <a:cs typeface="Calibri"/>
                <a:sym typeface="Calibri"/>
              </a:rPr>
              <a:t>Acesso proativo</a:t>
            </a:r>
            <a:endParaRPr sz="1200">
              <a:solidFill>
                <a:schemeClr val="dk1"/>
              </a:solidFill>
              <a:latin typeface="Calibri"/>
              <a:ea typeface="Calibri"/>
              <a:cs typeface="Calibri"/>
              <a:sym typeface="Calibri"/>
            </a:endParaRPr>
          </a:p>
          <a:p>
            <a:pPr marL="0" marR="0" lvl="0" indent="0" algn="just" rtl="0">
              <a:spcBef>
                <a:spcPts val="800"/>
              </a:spcBef>
              <a:spcAft>
                <a:spcPts val="0"/>
              </a:spcAft>
              <a:buNone/>
            </a:pPr>
            <a:r>
              <a:rPr lang="pt-BR" sz="1200" b="1">
                <a:solidFill>
                  <a:schemeClr val="dk1"/>
                </a:solidFill>
                <a:latin typeface="Calibri"/>
                <a:ea typeface="Calibri"/>
                <a:cs typeface="Calibri"/>
                <a:sym typeface="Calibri"/>
              </a:rPr>
              <a:t>2.2 – Acesso proativo por link geral (coletivo, não personalizado)</a:t>
            </a:r>
            <a:endParaRPr sz="1200">
              <a:solidFill>
                <a:schemeClr val="dk1"/>
              </a:solidFill>
              <a:latin typeface="Calibri"/>
              <a:ea typeface="Calibri"/>
              <a:cs typeface="Calibri"/>
              <a:sym typeface="Calibri"/>
            </a:endParaRPr>
          </a:p>
          <a:p>
            <a:pPr marL="0" marR="0" lvl="0" indent="0" algn="just" rtl="0">
              <a:spcBef>
                <a:spcPts val="800"/>
              </a:spcBef>
              <a:spcAft>
                <a:spcPts val="0"/>
              </a:spcAft>
              <a:buNone/>
            </a:pPr>
            <a:br>
              <a:rPr lang="pt-BR" sz="1200">
                <a:solidFill>
                  <a:schemeClr val="dk1"/>
                </a:solidFill>
                <a:latin typeface="Calibri"/>
                <a:ea typeface="Calibri"/>
                <a:cs typeface="Calibri"/>
                <a:sym typeface="Calibri"/>
              </a:rPr>
            </a:br>
            <a:r>
              <a:rPr lang="pt-BR" sz="1200">
                <a:solidFill>
                  <a:schemeClr val="dk1"/>
                </a:solidFill>
                <a:latin typeface="Calibri"/>
                <a:ea typeface="Calibri"/>
                <a:cs typeface="Calibri"/>
                <a:sym typeface="Calibri"/>
              </a:rPr>
              <a:t>No caso do acesso público, por meio de links gerais disponibilizados em site da operadora, comunicados ou pontos de grande circulação, adotamos mecanismos adicionais de segurança para garantir a efetividade e confiabilidade das respostas. O processo se dá da seguinte forma:</a:t>
            </a:r>
            <a:endParaRPr/>
          </a:p>
          <a:p>
            <a:pPr marL="342900" marR="0" lvl="0" indent="-63500" algn="just" rtl="0">
              <a:spcBef>
                <a:spcPts val="800"/>
              </a:spcBef>
              <a:spcAft>
                <a:spcPts val="0"/>
              </a:spcAft>
              <a:buClr>
                <a:schemeClr val="dk1"/>
              </a:buClr>
              <a:buSzPts val="1000"/>
              <a:buFont typeface="Noto Sans Symbols"/>
              <a:buChar char="∙"/>
            </a:pPr>
            <a:r>
              <a:rPr lang="pt-BR" sz="1200" b="1">
                <a:solidFill>
                  <a:schemeClr val="dk1"/>
                </a:solidFill>
                <a:latin typeface="Calibri"/>
                <a:ea typeface="Calibri"/>
                <a:cs typeface="Calibri"/>
                <a:sym typeface="Calibri"/>
              </a:rPr>
              <a:t>Validação em dois fatores:</a:t>
            </a:r>
            <a:r>
              <a:rPr lang="pt-BR" sz="1200">
                <a:solidFill>
                  <a:schemeClr val="dk1"/>
                </a:solidFill>
                <a:latin typeface="Calibri"/>
                <a:ea typeface="Calibri"/>
                <a:cs typeface="Calibri"/>
                <a:sym typeface="Calibri"/>
              </a:rPr>
              <a:t> ao acessar o link, o beneficiário precisa inserir o CPF, e em seguida é solicitado que confirme o seu nome. Essas informações são automaticamente validadas junto ao banco de dados da operadora de saúde. Apenas quando ambos os dados coincidem com os registros, o acesso ao formulário é liberado.</a:t>
            </a:r>
            <a:endParaRPr/>
          </a:p>
          <a:p>
            <a:pPr marL="342900" marR="0" lvl="0" indent="-63500" algn="just" rtl="0">
              <a:spcBef>
                <a:spcPts val="800"/>
              </a:spcBef>
              <a:spcAft>
                <a:spcPts val="0"/>
              </a:spcAft>
              <a:buClr>
                <a:schemeClr val="dk1"/>
              </a:buClr>
              <a:buSzPts val="1000"/>
              <a:buFont typeface="Noto Sans Symbols"/>
              <a:buChar char="∙"/>
            </a:pPr>
            <a:r>
              <a:rPr lang="pt-BR" sz="1200" b="1">
                <a:solidFill>
                  <a:schemeClr val="dk1"/>
                </a:solidFill>
                <a:latin typeface="Calibri"/>
                <a:ea typeface="Calibri"/>
                <a:cs typeface="Calibri"/>
                <a:sym typeface="Calibri"/>
              </a:rPr>
              <a:t>Bloqueio de duplicidade:</a:t>
            </a:r>
            <a:r>
              <a:rPr lang="pt-BR" sz="1200">
                <a:solidFill>
                  <a:schemeClr val="dk1"/>
                </a:solidFill>
                <a:latin typeface="Calibri"/>
                <a:ea typeface="Calibri"/>
                <a:cs typeface="Calibri"/>
                <a:sym typeface="Calibri"/>
              </a:rPr>
              <a:t> após a finalização da pesquisa por um CPF, qualquer nova tentativa de acesso com o mesmo CPF é automaticamente bloqueada, com indicação de que aquela pesquisa já foi respondida. Isso garante unicidade de resposta.</a:t>
            </a:r>
            <a:endParaRPr/>
          </a:p>
          <a:p>
            <a:pPr marL="0" marR="0" lvl="0" indent="0" algn="just" rtl="0">
              <a:spcBef>
                <a:spcPts val="800"/>
              </a:spcBef>
              <a:spcAft>
                <a:spcPts val="0"/>
              </a:spcAft>
              <a:buNone/>
            </a:pPr>
            <a:endParaRPr sz="1200">
              <a:solidFill>
                <a:schemeClr val="dk1"/>
              </a:solidFill>
              <a:latin typeface="Calibri"/>
              <a:ea typeface="Calibri"/>
              <a:cs typeface="Calibri"/>
              <a:sym typeface="Calibri"/>
            </a:endParaRPr>
          </a:p>
          <a:p>
            <a:pPr marL="0" marR="0" lvl="0" indent="0" algn="just" rtl="0">
              <a:spcBef>
                <a:spcPts val="800"/>
              </a:spcBef>
              <a:spcAft>
                <a:spcPts val="0"/>
              </a:spcAft>
              <a:buNone/>
            </a:pPr>
            <a:r>
              <a:rPr lang="pt-BR" sz="1200">
                <a:solidFill>
                  <a:schemeClr val="dk1"/>
                </a:solidFill>
                <a:latin typeface="Calibri"/>
                <a:ea typeface="Calibri"/>
                <a:cs typeface="Calibri"/>
                <a:sym typeface="Calibri"/>
              </a:rPr>
              <a:t> </a:t>
            </a:r>
            <a:endParaRPr/>
          </a:p>
          <a:p>
            <a:pPr marL="342900" marR="0" lvl="0" indent="-266700" algn="just" rtl="0">
              <a:spcBef>
                <a:spcPts val="800"/>
              </a:spcBef>
              <a:spcAft>
                <a:spcPts val="0"/>
              </a:spcAft>
              <a:buClr>
                <a:schemeClr val="dk1"/>
              </a:buClr>
              <a:buSzPts val="1200"/>
              <a:buFont typeface="Noto Sans Symbols"/>
              <a:buNone/>
            </a:pPr>
            <a:endParaRPr sz="120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5"/>
          <p:cNvSpPr txBox="1"/>
          <p:nvPr/>
        </p:nvSpPr>
        <p:spPr>
          <a:xfrm>
            <a:off x="0" y="1029211"/>
            <a:ext cx="12192000" cy="618117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endParaRPr sz="300" dirty="0">
              <a:solidFill>
                <a:srgbClr val="404040"/>
              </a:solidFill>
              <a:latin typeface="Calibri"/>
              <a:ea typeface="Calibri"/>
              <a:cs typeface="Calibri"/>
              <a:sym typeface="Calibri"/>
            </a:endParaRPr>
          </a:p>
          <a:p>
            <a:pPr marL="342900" marR="0" lvl="0" indent="-63500" algn="just" rtl="0">
              <a:spcBef>
                <a:spcPts val="0"/>
              </a:spcBef>
              <a:spcAft>
                <a:spcPts val="0"/>
              </a:spcAft>
              <a:buClr>
                <a:schemeClr val="dk1"/>
              </a:buClr>
              <a:buSzPts val="1000"/>
              <a:buFont typeface="Noto Sans Symbols"/>
              <a:buChar char="∙"/>
            </a:pPr>
            <a:r>
              <a:rPr lang="pt-BR" sz="1200" b="1" dirty="0">
                <a:solidFill>
                  <a:schemeClr val="dk1"/>
                </a:solidFill>
                <a:latin typeface="Calibri"/>
                <a:ea typeface="Calibri"/>
                <a:cs typeface="Calibri"/>
                <a:sym typeface="Calibri"/>
              </a:rPr>
              <a:t>Rastreamento de IP e geolocalização:</a:t>
            </a:r>
            <a:r>
              <a:rPr lang="pt-BR" sz="1200" dirty="0">
                <a:solidFill>
                  <a:schemeClr val="dk1"/>
                </a:solidFill>
                <a:latin typeface="Calibri"/>
                <a:ea typeface="Calibri"/>
                <a:cs typeface="Calibri"/>
                <a:sym typeface="Calibri"/>
              </a:rPr>
              <a:t> todo acesso é registrado com o </a:t>
            </a:r>
            <a:r>
              <a:rPr lang="pt-BR" sz="1200" b="1" dirty="0">
                <a:solidFill>
                  <a:schemeClr val="dk1"/>
                </a:solidFill>
                <a:latin typeface="Calibri"/>
                <a:ea typeface="Calibri"/>
                <a:cs typeface="Calibri"/>
                <a:sym typeface="Calibri"/>
              </a:rPr>
              <a:t>IP da máquina/dispositivo</a:t>
            </a:r>
            <a:r>
              <a:rPr lang="pt-BR" sz="1200" dirty="0">
                <a:solidFill>
                  <a:schemeClr val="dk1"/>
                </a:solidFill>
                <a:latin typeface="Calibri"/>
                <a:ea typeface="Calibri"/>
                <a:cs typeface="Calibri"/>
                <a:sym typeface="Calibri"/>
              </a:rPr>
              <a:t> utilizado, e </a:t>
            </a:r>
            <a:r>
              <a:rPr lang="pt-BR" sz="1200" b="1" dirty="0">
                <a:solidFill>
                  <a:schemeClr val="dk1"/>
                </a:solidFill>
                <a:latin typeface="Calibri"/>
                <a:ea typeface="Calibri"/>
                <a:cs typeface="Calibri"/>
                <a:sym typeface="Calibri"/>
              </a:rPr>
              <a:t>geolocalização aproximada</a:t>
            </a:r>
            <a:r>
              <a:rPr lang="pt-BR" sz="1200" dirty="0">
                <a:solidFill>
                  <a:schemeClr val="dk1"/>
                </a:solidFill>
                <a:latin typeface="Calibri"/>
                <a:ea typeface="Calibri"/>
                <a:cs typeface="Calibri"/>
                <a:sym typeface="Calibri"/>
              </a:rPr>
              <a:t>, o que permite identificar padrões irregulares (como múltiplas respostas vindas de um mesmo IP), prevenindo possíveis tentativas de fraude, inclusive por parte de quem detenha os dados cadastrais.</a:t>
            </a:r>
            <a:endParaRPr dirty="0"/>
          </a:p>
          <a:p>
            <a:pPr marL="342900" marR="0" lvl="0" indent="-63500" algn="just" rtl="0">
              <a:spcBef>
                <a:spcPts val="800"/>
              </a:spcBef>
              <a:spcAft>
                <a:spcPts val="0"/>
              </a:spcAft>
              <a:buClr>
                <a:schemeClr val="dk1"/>
              </a:buClr>
              <a:buSzPts val="1000"/>
              <a:buFont typeface="Noto Sans Symbols"/>
              <a:buChar char="∙"/>
            </a:pPr>
            <a:r>
              <a:rPr lang="pt-BR" sz="1200" b="1" dirty="0">
                <a:solidFill>
                  <a:schemeClr val="dk1"/>
                </a:solidFill>
                <a:latin typeface="Calibri"/>
                <a:ea typeface="Calibri"/>
                <a:cs typeface="Calibri"/>
                <a:sym typeface="Calibri"/>
              </a:rPr>
              <a:t>Alarmes de inconsistência:</a:t>
            </a:r>
            <a:r>
              <a:rPr lang="pt-BR" sz="1200" dirty="0">
                <a:solidFill>
                  <a:schemeClr val="dk1"/>
                </a:solidFill>
                <a:latin typeface="Calibri"/>
                <a:ea typeface="Calibri"/>
                <a:cs typeface="Calibri"/>
                <a:sym typeface="Calibri"/>
              </a:rPr>
              <a:t> caso ocorra tentativa de utilização indevida, por exemplo, se a operadora responder no lugar de um beneficiário, o próprio cliente, ao tentar acessar posteriormente e encontrar seu CPF já utilizado, terá motivo para reportar. Isso gera um alerta imediato e reforça a robustez do mecanismo de segurança. </a:t>
            </a:r>
            <a:endParaRPr dirty="0"/>
          </a:p>
          <a:p>
            <a:pPr marL="0" marR="0" lvl="0" indent="0" algn="just" rtl="0">
              <a:spcBef>
                <a:spcPts val="800"/>
              </a:spcBef>
              <a:spcAft>
                <a:spcPts val="0"/>
              </a:spcAft>
              <a:buNone/>
            </a:pPr>
            <a:endParaRPr sz="1200" dirty="0">
              <a:solidFill>
                <a:schemeClr val="dk1"/>
              </a:solidFill>
              <a:latin typeface="Calibri"/>
              <a:ea typeface="Calibri"/>
              <a:cs typeface="Calibri"/>
              <a:sym typeface="Calibri"/>
            </a:endParaRPr>
          </a:p>
          <a:p>
            <a:pPr marL="0" marR="0" lvl="0" indent="0" algn="just" rtl="0">
              <a:spcBef>
                <a:spcPts val="800"/>
              </a:spcBef>
              <a:spcAft>
                <a:spcPts val="0"/>
              </a:spcAft>
              <a:buNone/>
            </a:pPr>
            <a:r>
              <a:rPr lang="pt-BR" sz="1200" dirty="0">
                <a:solidFill>
                  <a:schemeClr val="dk1"/>
                </a:solidFill>
                <a:latin typeface="Calibri"/>
                <a:ea typeface="Calibri"/>
                <a:cs typeface="Calibri"/>
                <a:sym typeface="Calibri"/>
              </a:rPr>
              <a:t>Em conjunto, esses fatores — validação em dois níveis (CPF + nome), rastreamento de IP, unicidade de resposta e alarmes automáticos — garantem que a pesquisa, mesmo em ambiente de acesso público, mantenha o nível de confiabilidade e proteção contra participações fraudulentas ou desatentas que o acesso reativo já proporciona de forma natural. O processo de segurança IBRC, coloca a pesquisa em um </a:t>
            </a:r>
            <a:r>
              <a:rPr lang="pt-BR" sz="1200" b="1" dirty="0">
                <a:solidFill>
                  <a:schemeClr val="dk1"/>
                </a:solidFill>
                <a:latin typeface="Calibri"/>
                <a:ea typeface="Calibri"/>
                <a:cs typeface="Calibri"/>
                <a:sym typeface="Calibri"/>
              </a:rPr>
              <a:t>nível de segurança compatível com as melhores práticas internacionais</a:t>
            </a:r>
            <a:r>
              <a:rPr lang="pt-BR" sz="1200" dirty="0">
                <a:solidFill>
                  <a:schemeClr val="dk1"/>
                </a:solidFill>
                <a:latin typeface="Calibri"/>
                <a:ea typeface="Calibri"/>
                <a:cs typeface="Calibri"/>
                <a:sym typeface="Calibri"/>
              </a:rPr>
              <a:t> de validação, rastreabilidade e unicidade em </a:t>
            </a:r>
            <a:r>
              <a:rPr lang="pt-BR" sz="1200" dirty="0" err="1">
                <a:solidFill>
                  <a:schemeClr val="dk1"/>
                </a:solidFill>
                <a:latin typeface="Calibri"/>
                <a:ea typeface="Calibri"/>
                <a:cs typeface="Calibri"/>
                <a:sym typeface="Calibri"/>
              </a:rPr>
              <a:t>surveys</a:t>
            </a:r>
            <a:r>
              <a:rPr lang="pt-BR" sz="1200" dirty="0">
                <a:solidFill>
                  <a:schemeClr val="dk1"/>
                </a:solidFill>
                <a:latin typeface="Calibri"/>
                <a:ea typeface="Calibri"/>
                <a:cs typeface="Calibri"/>
                <a:sym typeface="Calibri"/>
              </a:rPr>
              <a:t> digitais, e sem excesso ou demoradas verificações o que poderia interferir na efetividade da coleta, comprometendo o alcance amostral.</a:t>
            </a:r>
            <a:endParaRPr dirty="0"/>
          </a:p>
          <a:p>
            <a:pPr marL="0" marR="0" lvl="0" indent="0" algn="just" rtl="0">
              <a:spcBef>
                <a:spcPts val="800"/>
              </a:spcBef>
              <a:spcAft>
                <a:spcPts val="0"/>
              </a:spcAft>
              <a:buNone/>
            </a:pPr>
            <a:r>
              <a:rPr lang="pt-BR" sz="1200" dirty="0">
                <a:solidFill>
                  <a:schemeClr val="dk1"/>
                </a:solidFill>
                <a:latin typeface="Calibri"/>
                <a:ea typeface="Calibri"/>
                <a:cs typeface="Calibri"/>
                <a:sym typeface="Calibri"/>
              </a:rPr>
              <a:t> </a:t>
            </a:r>
            <a:endParaRPr dirty="0"/>
          </a:p>
          <a:p>
            <a:pPr marL="0" marR="0" lvl="0" indent="0" algn="just" rtl="0">
              <a:spcBef>
                <a:spcPts val="800"/>
              </a:spcBef>
              <a:spcAft>
                <a:spcPts val="0"/>
              </a:spcAft>
              <a:buNone/>
            </a:pPr>
            <a:r>
              <a:rPr lang="pt-BR" sz="1200" b="1" dirty="0">
                <a:solidFill>
                  <a:schemeClr val="dk1"/>
                </a:solidFill>
                <a:latin typeface="Calibri"/>
                <a:ea typeface="Calibri"/>
                <a:cs typeface="Calibri"/>
                <a:sym typeface="Calibri"/>
              </a:rPr>
              <a:t>2.3 – Acesso ao formulário por QR </a:t>
            </a:r>
            <a:r>
              <a:rPr lang="pt-BR" sz="1200" b="1" dirty="0" err="1">
                <a:solidFill>
                  <a:schemeClr val="dk1"/>
                </a:solidFill>
                <a:latin typeface="Calibri"/>
                <a:ea typeface="Calibri"/>
                <a:cs typeface="Calibri"/>
                <a:sym typeface="Calibri"/>
              </a:rPr>
              <a:t>Code</a:t>
            </a:r>
            <a:endParaRPr sz="1200" dirty="0">
              <a:solidFill>
                <a:schemeClr val="dk1"/>
              </a:solidFill>
              <a:latin typeface="Calibri"/>
              <a:ea typeface="Calibri"/>
              <a:cs typeface="Calibri"/>
              <a:sym typeface="Calibri"/>
            </a:endParaRPr>
          </a:p>
          <a:p>
            <a:pPr marL="0" marR="0" lvl="0" indent="0" algn="just" rtl="0">
              <a:spcBef>
                <a:spcPts val="800"/>
              </a:spcBef>
              <a:spcAft>
                <a:spcPts val="0"/>
              </a:spcAft>
              <a:buNone/>
            </a:pPr>
            <a:br>
              <a:rPr lang="pt-BR" sz="1200" dirty="0">
                <a:solidFill>
                  <a:schemeClr val="dk1"/>
                </a:solidFill>
                <a:latin typeface="Calibri"/>
                <a:ea typeface="Calibri"/>
                <a:cs typeface="Calibri"/>
                <a:sym typeface="Calibri"/>
              </a:rPr>
            </a:br>
            <a:r>
              <a:rPr lang="pt-BR" sz="1200" dirty="0">
                <a:solidFill>
                  <a:schemeClr val="dk1"/>
                </a:solidFill>
                <a:latin typeface="Calibri"/>
                <a:ea typeface="Calibri"/>
                <a:cs typeface="Calibri"/>
                <a:sym typeface="Calibri"/>
              </a:rPr>
              <a:t>Tem o mesmo funcionamento e os mesmos mecanismos de segurança descritos no item 2.2, uma vez que o QR </a:t>
            </a:r>
            <a:r>
              <a:rPr lang="pt-BR" sz="1200" dirty="0" err="1">
                <a:solidFill>
                  <a:schemeClr val="dk1"/>
                </a:solidFill>
                <a:latin typeface="Calibri"/>
                <a:ea typeface="Calibri"/>
                <a:cs typeface="Calibri"/>
                <a:sym typeface="Calibri"/>
              </a:rPr>
              <a:t>Code</a:t>
            </a:r>
            <a:r>
              <a:rPr lang="pt-BR" sz="1200" dirty="0">
                <a:solidFill>
                  <a:schemeClr val="dk1"/>
                </a:solidFill>
                <a:latin typeface="Calibri"/>
                <a:ea typeface="Calibri"/>
                <a:cs typeface="Calibri"/>
                <a:sym typeface="Calibri"/>
              </a:rPr>
              <a:t> é apenas outra forma de disponibilizar o link público de acesso ao formulário.</a:t>
            </a:r>
            <a:endParaRPr dirty="0"/>
          </a:p>
          <a:p>
            <a:pPr marL="0" marR="0" lvl="0" indent="0" algn="just" rtl="0">
              <a:spcBef>
                <a:spcPts val="800"/>
              </a:spcBef>
              <a:spcAft>
                <a:spcPts val="0"/>
              </a:spcAft>
              <a:buNone/>
            </a:pPr>
            <a:r>
              <a:rPr lang="pt-BR" sz="1200" dirty="0">
                <a:solidFill>
                  <a:schemeClr val="dk1"/>
                </a:solidFill>
                <a:latin typeface="Calibri"/>
                <a:ea typeface="Calibri"/>
                <a:cs typeface="Calibri"/>
                <a:sym typeface="Calibri"/>
              </a:rPr>
              <a:t> </a:t>
            </a:r>
            <a:endParaRPr dirty="0"/>
          </a:p>
          <a:p>
            <a:pPr marL="0" marR="0" lvl="0" indent="0" algn="just" rtl="0">
              <a:spcBef>
                <a:spcPts val="800"/>
              </a:spcBef>
              <a:spcAft>
                <a:spcPts val="0"/>
              </a:spcAft>
              <a:buNone/>
            </a:pPr>
            <a:r>
              <a:rPr lang="pt-BR" sz="1200" dirty="0">
                <a:solidFill>
                  <a:schemeClr val="dk1"/>
                </a:solidFill>
                <a:latin typeface="Calibri"/>
                <a:ea typeface="Calibri"/>
                <a:cs typeface="Calibri"/>
                <a:sym typeface="Calibri"/>
              </a:rPr>
              <a:t>Um fator extra se segurança, é que as respostas obtidas por meio da coleta online, independentemente da forma como o beneficiário acessa o link para responder a pesquisa, são submetidas a uma análise estatística do tempo de resposta. Respostas excessivamente rápidas ou lentas podem sugerir falta de atenção ou inconsistências. Dessa forma, avalia-se o tempo desde a primeira até a última pergunta do questionário. Qualquer tempo de resposta que exceda três desvios padrões em relação à média é descartado. Essa abordagem pressupõe que o tempo médio para a conclusão do questionário segue uma distribuição normal. Ao considerarmos a média mais ou menos três desvios padrões, garantimos uma avaliação estatisticamente robusta do tempo de resposta.  </a:t>
            </a:r>
            <a:endParaRPr dirty="0"/>
          </a:p>
          <a:p>
            <a:pPr marL="0" marR="0" lvl="0" indent="0" algn="just" rtl="0">
              <a:spcBef>
                <a:spcPts val="800"/>
              </a:spcBef>
              <a:spcAft>
                <a:spcPts val="0"/>
              </a:spcAft>
              <a:buNone/>
            </a:pPr>
            <a:r>
              <a:rPr lang="pt-BR" sz="1200" dirty="0">
                <a:solidFill>
                  <a:schemeClr val="dk1"/>
                </a:solidFill>
                <a:latin typeface="Calibri"/>
                <a:ea typeface="Calibri"/>
                <a:cs typeface="Calibri"/>
                <a:sym typeface="Calibri"/>
              </a:rPr>
              <a:t>Toda interação onde é localizada uma não conformidade é descartada.</a:t>
            </a:r>
            <a:endParaRPr dirty="0"/>
          </a:p>
          <a:p>
            <a:pPr marL="0" marR="0" lvl="0" indent="0" algn="just" rtl="0">
              <a:spcBef>
                <a:spcPts val="800"/>
              </a:spcBef>
              <a:spcAft>
                <a:spcPts val="0"/>
              </a:spcAft>
              <a:buNone/>
            </a:pPr>
            <a:r>
              <a:rPr lang="pt-BR" sz="1200" dirty="0">
                <a:solidFill>
                  <a:schemeClr val="dk1"/>
                </a:solidFill>
                <a:latin typeface="Calibri"/>
                <a:ea typeface="Calibri"/>
                <a:cs typeface="Calibri"/>
                <a:sym typeface="Calibri"/>
              </a:rPr>
              <a:t> </a:t>
            </a:r>
            <a:endParaRPr dirty="0"/>
          </a:p>
          <a:p>
            <a:pPr marL="0" marR="0" lvl="0" indent="0" algn="just" rtl="0">
              <a:spcBef>
                <a:spcPts val="800"/>
              </a:spcBef>
              <a:spcAft>
                <a:spcPts val="0"/>
              </a:spcAft>
              <a:buNone/>
            </a:pPr>
            <a:r>
              <a:rPr lang="pt-BR" sz="1800" dirty="0">
                <a:solidFill>
                  <a:schemeClr val="dk1"/>
                </a:solidFill>
                <a:latin typeface="Calibri"/>
                <a:ea typeface="Calibri"/>
                <a:cs typeface="Calibri"/>
                <a:sym typeface="Calibri"/>
              </a:rPr>
              <a:t> </a:t>
            </a:r>
            <a:endParaRPr dirty="0"/>
          </a:p>
          <a:p>
            <a:pPr marL="0" marR="0" lvl="0" indent="0" algn="just" rtl="0">
              <a:spcBef>
                <a:spcPts val="800"/>
              </a:spcBef>
              <a:spcAft>
                <a:spcPts val="0"/>
              </a:spcAft>
              <a:buNone/>
            </a:pPr>
            <a:r>
              <a:rPr lang="pt-BR" sz="1200" dirty="0">
                <a:solidFill>
                  <a:schemeClr val="dk1"/>
                </a:solidFill>
                <a:latin typeface="Calibri"/>
                <a:ea typeface="Calibri"/>
                <a:cs typeface="Calibri"/>
                <a:sym typeface="Calibri"/>
              </a:rPr>
              <a:t> </a:t>
            </a:r>
            <a:endParaRPr dirty="0"/>
          </a:p>
          <a:p>
            <a:pPr marL="342900" marR="0" lvl="0" indent="-266700" algn="just" rtl="0">
              <a:spcBef>
                <a:spcPts val="800"/>
              </a:spcBef>
              <a:spcAft>
                <a:spcPts val="0"/>
              </a:spcAft>
              <a:buClr>
                <a:schemeClr val="dk1"/>
              </a:buClr>
              <a:buSzPts val="1200"/>
              <a:buFont typeface="Noto Sans Symbols"/>
              <a:buNone/>
            </a:pPr>
            <a:endParaRPr sz="1200" dirty="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6" descr="olha que horrivel"/>
          <p:cNvSpPr/>
          <p:nvPr/>
        </p:nvSpPr>
        <p:spPr>
          <a:xfrm>
            <a:off x="6476461" y="3287129"/>
            <a:ext cx="323956" cy="304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9" name="Google Shape;219;p6"/>
          <p:cNvSpPr txBox="1"/>
          <p:nvPr/>
        </p:nvSpPr>
        <p:spPr>
          <a:xfrm>
            <a:off x="248206" y="1444710"/>
            <a:ext cx="5591944" cy="3847207"/>
          </a:xfrm>
          <a:prstGeom prst="rect">
            <a:avLst/>
          </a:prstGeom>
          <a:solidFill>
            <a:srgbClr val="FFFFFF"/>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400" b="1">
                <a:solidFill>
                  <a:srgbClr val="404040"/>
                </a:solidFill>
                <a:latin typeface="Calibri"/>
                <a:ea typeface="Calibri"/>
                <a:cs typeface="Calibri"/>
                <a:sym typeface="Calibri"/>
              </a:rPr>
              <a:t>           Resultados da Análise Preliminar da Base de Dados:</a:t>
            </a:r>
            <a:endParaRPr/>
          </a:p>
          <a:p>
            <a:pPr marL="0" marR="0" lvl="0" indent="0" algn="just" rtl="0">
              <a:spcBef>
                <a:spcPts val="0"/>
              </a:spcBef>
              <a:spcAft>
                <a:spcPts val="0"/>
              </a:spcAft>
              <a:buNone/>
            </a:pPr>
            <a:endParaRPr sz="1400" b="1">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Ao conduzir a análise dos dados, implementamos uma abordagem abrangente de higienização, incluindo a depuração sistemática de registros inválidos. Dentre esses registros, destacam-se:</a:t>
            </a:r>
            <a:endParaRPr/>
          </a:p>
          <a:p>
            <a:pPr marL="0" marR="0" lvl="0" indent="0" algn="just" rtl="0">
              <a:spcBef>
                <a:spcPts val="0"/>
              </a:spcBef>
              <a:spcAft>
                <a:spcPts val="0"/>
              </a:spcAft>
              <a:buNone/>
            </a:pPr>
            <a:endParaRPr sz="120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No caso de contatos telefônicos, verificamos a presença de cadastros desprovidos de números de telefone, registros inválidos devido à ausência de DDD ou presença de caracteres numéricos insuficientes.</a:t>
            </a:r>
            <a:endParaRPr/>
          </a:p>
          <a:p>
            <a:pPr marL="0" marR="0" lvl="0" indent="0" algn="just" rtl="0">
              <a:spcBef>
                <a:spcPts val="0"/>
              </a:spcBef>
              <a:spcAft>
                <a:spcPts val="0"/>
              </a:spcAft>
              <a:buNone/>
            </a:pPr>
            <a:endParaRPr sz="120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Em relação aos contatos online, identificamos cadastros sem números de telefone para facilitar o envio de links por SMS e WhatsApp, bem como registros com falta de endereços de e-mail para a condução da pesquisa online.</a:t>
            </a:r>
            <a:endParaRPr/>
          </a:p>
          <a:p>
            <a:pPr marL="0" marR="0" lvl="0" indent="0" algn="just" rtl="0">
              <a:spcBef>
                <a:spcPts val="0"/>
              </a:spcBef>
              <a:spcAft>
                <a:spcPts val="0"/>
              </a:spcAft>
              <a:buNone/>
            </a:pPr>
            <a:endParaRPr sz="120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Após essa criteriosa higienização, constatamos a presença de dados suficientes para a condução eficaz da pesquisa, sem comprometer os parâmetros estabelecidos no estudo amostral.</a:t>
            </a:r>
            <a:endParaRPr/>
          </a:p>
          <a:p>
            <a:pPr marL="0" marR="0" lvl="0" indent="0" algn="just" rtl="0">
              <a:spcBef>
                <a:spcPts val="0"/>
              </a:spcBef>
              <a:spcAft>
                <a:spcPts val="0"/>
              </a:spcAft>
              <a:buNone/>
            </a:pPr>
            <a:endParaRPr sz="120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200">
                <a:solidFill>
                  <a:srgbClr val="404040"/>
                </a:solidFill>
                <a:latin typeface="Calibri"/>
                <a:ea typeface="Calibri"/>
                <a:cs typeface="Calibri"/>
                <a:sym typeface="Calibri"/>
              </a:rPr>
              <a:t>Ao longo da pesquisa em campo as analises se confirmaram, não sendo observadas inconsistências que justificasse uma revisão dos cadastros por parte da operadora.</a:t>
            </a:r>
            <a:endParaRPr sz="1200" b="1">
              <a:solidFill>
                <a:srgbClr val="404040"/>
              </a:solidFill>
              <a:latin typeface="Calibri"/>
              <a:ea typeface="Calibri"/>
              <a:cs typeface="Calibri"/>
              <a:sym typeface="Calibri"/>
            </a:endParaRPr>
          </a:p>
        </p:txBody>
      </p:sp>
      <p:pic>
        <p:nvPicPr>
          <p:cNvPr id="220" name="Google Shape;220;p6" descr="Planejamento - ícones de esportes grátis"/>
          <p:cNvPicPr preferRelativeResize="0"/>
          <p:nvPr/>
        </p:nvPicPr>
        <p:blipFill rotWithShape="1">
          <a:blip r:embed="rId3">
            <a:alphaModFix/>
          </a:blip>
          <a:srcRect/>
          <a:stretch/>
        </p:blipFill>
        <p:spPr>
          <a:xfrm>
            <a:off x="120328" y="1318735"/>
            <a:ext cx="551051" cy="551051"/>
          </a:xfrm>
          <a:prstGeom prst="rect">
            <a:avLst/>
          </a:prstGeom>
          <a:noFill/>
          <a:ln>
            <a:noFill/>
          </a:ln>
        </p:spPr>
      </p:pic>
      <p:sp>
        <p:nvSpPr>
          <p:cNvPr id="221" name="Google Shape;221;p6"/>
          <p:cNvSpPr txBox="1"/>
          <p:nvPr/>
        </p:nvSpPr>
        <p:spPr>
          <a:xfrm>
            <a:off x="6167934" y="1784938"/>
            <a:ext cx="5832722" cy="338554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pt-BR" sz="1600" b="1" dirty="0">
                <a:solidFill>
                  <a:srgbClr val="404040"/>
                </a:solidFill>
                <a:latin typeface="Calibri"/>
                <a:ea typeface="Calibri"/>
                <a:cs typeface="Calibri"/>
                <a:sym typeface="Calibri"/>
              </a:rPr>
              <a:t>População total:</a:t>
            </a:r>
            <a:endParaRPr dirty="0"/>
          </a:p>
          <a:p>
            <a:pPr marL="0" marR="0" lvl="0" indent="0" algn="just" rtl="0">
              <a:spcBef>
                <a:spcPts val="0"/>
              </a:spcBef>
              <a:spcAft>
                <a:spcPts val="0"/>
              </a:spcAft>
              <a:buNone/>
            </a:pPr>
            <a:r>
              <a:rPr lang="pt-BR" sz="1400" b="1" dirty="0">
                <a:solidFill>
                  <a:srgbClr val="404040"/>
                </a:solidFill>
                <a:latin typeface="Calibri"/>
                <a:ea typeface="Calibri"/>
                <a:cs typeface="Calibri"/>
                <a:sym typeface="Calibri"/>
              </a:rPr>
              <a:t>117.809 </a:t>
            </a:r>
            <a:r>
              <a:rPr lang="pt-BR" sz="1400" dirty="0">
                <a:solidFill>
                  <a:srgbClr val="404040"/>
                </a:solidFill>
                <a:latin typeface="Calibri"/>
                <a:ea typeface="Calibri"/>
                <a:cs typeface="Calibri"/>
                <a:sym typeface="Calibri"/>
              </a:rPr>
              <a:t>Beneficiários </a:t>
            </a:r>
            <a:r>
              <a:rPr lang="pt-BR" sz="1400" b="1" dirty="0">
                <a:solidFill>
                  <a:srgbClr val="404040"/>
                </a:solidFill>
                <a:latin typeface="Calibri"/>
                <a:ea typeface="Calibri"/>
                <a:cs typeface="Calibri"/>
                <a:sym typeface="Calibri"/>
              </a:rPr>
              <a:t>UNIMED PRESIDENTE PRUDENTE </a:t>
            </a:r>
            <a:endParaRPr dirty="0"/>
          </a:p>
          <a:p>
            <a:pPr marL="0" marR="0" lvl="0" indent="0" algn="just" rtl="0">
              <a:spcBef>
                <a:spcPts val="0"/>
              </a:spcBef>
              <a:spcAft>
                <a:spcPts val="0"/>
              </a:spcAft>
              <a:buNone/>
            </a:pPr>
            <a:endParaRPr sz="1600"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600" b="1" dirty="0">
                <a:solidFill>
                  <a:srgbClr val="404040"/>
                </a:solidFill>
                <a:latin typeface="Calibri"/>
                <a:ea typeface="Calibri"/>
                <a:cs typeface="Calibri"/>
                <a:sym typeface="Calibri"/>
              </a:rPr>
              <a:t>População elegível à pesquisa:</a:t>
            </a:r>
            <a:endParaRPr dirty="0"/>
          </a:p>
          <a:p>
            <a:pPr marL="0" marR="0" lvl="0" indent="0" algn="just" rtl="0">
              <a:spcBef>
                <a:spcPts val="0"/>
              </a:spcBef>
              <a:spcAft>
                <a:spcPts val="0"/>
              </a:spcAft>
              <a:buNone/>
            </a:pPr>
            <a:r>
              <a:rPr lang="pt-BR" sz="1400" b="1" dirty="0">
                <a:solidFill>
                  <a:srgbClr val="404040"/>
                </a:solidFill>
                <a:latin typeface="Calibri"/>
                <a:ea typeface="Calibri"/>
                <a:cs typeface="Calibri"/>
                <a:sym typeface="Calibri"/>
              </a:rPr>
              <a:t>86.313 </a:t>
            </a:r>
            <a:r>
              <a:rPr lang="pt-BR" sz="1400" dirty="0">
                <a:solidFill>
                  <a:srgbClr val="404040"/>
                </a:solidFill>
                <a:latin typeface="Calibri"/>
                <a:ea typeface="Calibri"/>
                <a:cs typeface="Calibri"/>
                <a:sym typeface="Calibri"/>
              </a:rPr>
              <a:t>maiores de 18 anos</a:t>
            </a:r>
            <a:endParaRPr dirty="0"/>
          </a:p>
          <a:p>
            <a:pPr marL="0" marR="0" lvl="0" indent="0" algn="just" rtl="0">
              <a:spcBef>
                <a:spcPts val="0"/>
              </a:spcBef>
              <a:spcAft>
                <a:spcPts val="0"/>
              </a:spcAft>
              <a:buNone/>
            </a:pPr>
            <a:endParaRPr sz="1600" b="1"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600" b="1" dirty="0">
                <a:solidFill>
                  <a:srgbClr val="404040"/>
                </a:solidFill>
                <a:latin typeface="Calibri"/>
                <a:ea typeface="Calibri"/>
                <a:cs typeface="Calibri"/>
                <a:sym typeface="Calibri"/>
              </a:rPr>
              <a:t>Planejamento da Pesquisa:</a:t>
            </a:r>
            <a:endParaRPr dirty="0"/>
          </a:p>
          <a:p>
            <a:pPr marL="0" marR="0" lvl="0" indent="0" algn="just" rtl="0">
              <a:spcBef>
                <a:spcPts val="0"/>
              </a:spcBef>
              <a:spcAft>
                <a:spcPts val="0"/>
              </a:spcAft>
              <a:buNone/>
            </a:pPr>
            <a:r>
              <a:rPr lang="pt-BR" sz="1400" b="1" dirty="0">
                <a:solidFill>
                  <a:srgbClr val="404040"/>
                </a:solidFill>
                <a:latin typeface="Calibri"/>
                <a:ea typeface="Calibri"/>
                <a:cs typeface="Calibri"/>
                <a:sym typeface="Calibri"/>
              </a:rPr>
              <a:t>05/12/2025</a:t>
            </a:r>
            <a:endParaRPr dirty="0"/>
          </a:p>
          <a:p>
            <a:pPr marL="0" marR="0" lvl="0" indent="0" algn="just" rtl="0">
              <a:spcBef>
                <a:spcPts val="0"/>
              </a:spcBef>
              <a:spcAft>
                <a:spcPts val="0"/>
              </a:spcAft>
              <a:buNone/>
            </a:pPr>
            <a:endParaRPr sz="1600" b="1"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600" b="1" dirty="0">
                <a:solidFill>
                  <a:srgbClr val="404040"/>
                </a:solidFill>
                <a:latin typeface="Calibri"/>
                <a:ea typeface="Calibri"/>
                <a:cs typeface="Calibri"/>
                <a:sym typeface="Calibri"/>
              </a:rPr>
              <a:t>Período de Campo:</a:t>
            </a:r>
            <a:endParaRPr dirty="0"/>
          </a:p>
          <a:p>
            <a:pPr marL="0" marR="0" lvl="0" indent="0" algn="just" rtl="0">
              <a:spcBef>
                <a:spcPts val="0"/>
              </a:spcBef>
              <a:spcAft>
                <a:spcPts val="0"/>
              </a:spcAft>
              <a:buNone/>
            </a:pPr>
            <a:r>
              <a:rPr lang="pt-BR" sz="1400" b="1" dirty="0">
                <a:solidFill>
                  <a:srgbClr val="404040"/>
                </a:solidFill>
                <a:latin typeface="Calibri"/>
                <a:ea typeface="Calibri"/>
                <a:cs typeface="Calibri"/>
                <a:sym typeface="Calibri"/>
              </a:rPr>
              <a:t>22/01/2026 a </a:t>
            </a:r>
            <a:r>
              <a:rPr lang="pt-BR" b="1" dirty="0">
                <a:solidFill>
                  <a:srgbClr val="404040"/>
                </a:solidFill>
                <a:latin typeface="Calibri"/>
                <a:ea typeface="Calibri"/>
                <a:cs typeface="Calibri"/>
                <a:sym typeface="Calibri"/>
              </a:rPr>
              <a:t>25</a:t>
            </a:r>
            <a:r>
              <a:rPr lang="pt-BR" sz="1400" b="1" dirty="0">
                <a:solidFill>
                  <a:srgbClr val="404040"/>
                </a:solidFill>
                <a:latin typeface="Calibri"/>
                <a:ea typeface="Calibri"/>
                <a:cs typeface="Calibri"/>
                <a:sym typeface="Calibri"/>
              </a:rPr>
              <a:t>/03/2026</a:t>
            </a:r>
            <a:endParaRPr dirty="0"/>
          </a:p>
          <a:p>
            <a:pPr marL="0" marR="0" lvl="0" indent="0" algn="just" rtl="0">
              <a:spcBef>
                <a:spcPts val="0"/>
              </a:spcBef>
              <a:spcAft>
                <a:spcPts val="0"/>
              </a:spcAft>
              <a:buNone/>
            </a:pPr>
            <a:endParaRPr sz="1600" b="1" dirty="0">
              <a:solidFill>
                <a:srgbClr val="404040"/>
              </a:solidFill>
              <a:latin typeface="Calibri"/>
              <a:ea typeface="Calibri"/>
              <a:cs typeface="Calibri"/>
              <a:sym typeface="Calibri"/>
            </a:endParaRPr>
          </a:p>
          <a:p>
            <a:pPr marL="0" marR="0" lvl="0" indent="0" algn="just" rtl="0">
              <a:spcBef>
                <a:spcPts val="0"/>
              </a:spcBef>
              <a:spcAft>
                <a:spcPts val="0"/>
              </a:spcAft>
              <a:buNone/>
            </a:pPr>
            <a:r>
              <a:rPr lang="pt-BR" sz="1600" b="1" dirty="0">
                <a:solidFill>
                  <a:srgbClr val="404040"/>
                </a:solidFill>
                <a:latin typeface="Calibri"/>
                <a:ea typeface="Calibri"/>
                <a:cs typeface="Calibri"/>
                <a:sym typeface="Calibri"/>
              </a:rPr>
              <a:t>Forma de coleta dos dados: </a:t>
            </a:r>
            <a:r>
              <a:rPr lang="pt-BR" sz="1400" dirty="0">
                <a:solidFill>
                  <a:srgbClr val="404040"/>
                </a:solidFill>
                <a:latin typeface="Calibri"/>
                <a:ea typeface="Calibri"/>
                <a:cs typeface="Calibri"/>
                <a:sym typeface="Calibri"/>
              </a:rPr>
              <a:t>Pesquisa telefônica (CATI) e online</a:t>
            </a:r>
            <a:r>
              <a:rPr lang="pt-BR" sz="1400" b="1" dirty="0">
                <a:solidFill>
                  <a:srgbClr val="404040"/>
                </a:solidFill>
                <a:latin typeface="Calibri"/>
                <a:ea typeface="Calibri"/>
                <a:cs typeface="Calibri"/>
                <a:sym typeface="Calibri"/>
              </a:rPr>
              <a:t>. </a:t>
            </a:r>
            <a:r>
              <a:rPr lang="pt-BR" sz="1400" dirty="0">
                <a:solidFill>
                  <a:srgbClr val="404040"/>
                </a:solidFill>
                <a:latin typeface="Calibri"/>
                <a:ea typeface="Calibri"/>
                <a:cs typeface="Calibri"/>
                <a:sym typeface="Calibri"/>
              </a:rPr>
              <a:t>Seguindo os códigos de ética </a:t>
            </a:r>
            <a:r>
              <a:rPr lang="pt-BR" sz="1400" b="1" dirty="0">
                <a:solidFill>
                  <a:srgbClr val="404040"/>
                </a:solidFill>
                <a:latin typeface="Calibri"/>
                <a:ea typeface="Calibri"/>
                <a:cs typeface="Calibri"/>
                <a:sym typeface="Calibri"/>
              </a:rPr>
              <a:t>ASQ, ICC/ESOMAR </a:t>
            </a:r>
            <a:r>
              <a:rPr lang="pt-BR" sz="1400" dirty="0">
                <a:solidFill>
                  <a:srgbClr val="404040"/>
                </a:solidFill>
                <a:latin typeface="Calibri"/>
                <a:ea typeface="Calibri"/>
                <a:cs typeface="Calibri"/>
                <a:sym typeface="Calibri"/>
              </a:rPr>
              <a:t>e a </a:t>
            </a:r>
            <a:r>
              <a:rPr lang="pt-BR" sz="1400" b="1" dirty="0">
                <a:solidFill>
                  <a:srgbClr val="404040"/>
                </a:solidFill>
                <a:latin typeface="Calibri"/>
                <a:ea typeface="Calibri"/>
                <a:cs typeface="Calibri"/>
                <a:sym typeface="Calibri"/>
              </a:rPr>
              <a:t>norma ABNT NBR ISO 20.252</a:t>
            </a:r>
            <a:endParaRPr sz="1600" b="1" dirty="0">
              <a:solidFill>
                <a:srgbClr val="40404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tângulo 30">
            <a:extLst>
              <a:ext uri="{FF2B5EF4-FFF2-40B4-BE49-F238E27FC236}">
                <a16:creationId xmlns:a16="http://schemas.microsoft.com/office/drawing/2014/main" id="{36493672-5825-AD8C-F67B-772AF519639F}"/>
              </a:ext>
            </a:extLst>
          </p:cNvPr>
          <p:cNvSpPr/>
          <p:nvPr/>
        </p:nvSpPr>
        <p:spPr>
          <a:xfrm>
            <a:off x="4863872" y="1127312"/>
            <a:ext cx="3600000" cy="2077492"/>
          </a:xfrm>
          <a:prstGeom prst="rect">
            <a:avLst/>
          </a:prstGeom>
          <a:solidFill>
            <a:sysClr val="window" lastClr="FFFFFF">
              <a:lumMod val="95000"/>
            </a:sysClr>
          </a:solidFill>
          <a:ln w="38100">
            <a:noFill/>
          </a:ln>
          <a:effectLst/>
        </p:spPr>
        <p:txBody>
          <a:bodyPr wrap="square">
            <a:spAutoFit/>
          </a:bodyPr>
          <a:lstStyle/>
          <a:p>
            <a:pPr algn="ctr" fontAlgn="auto">
              <a:spcBef>
                <a:spcPts val="0"/>
              </a:spcBef>
              <a:spcAft>
                <a:spcPts val="0"/>
              </a:spcAft>
              <a:defRPr/>
            </a:pPr>
            <a:endParaRPr lang="pt-BR" sz="1400" kern="0" spc="300" dirty="0">
              <a:solidFill>
                <a:schemeClr val="bg2">
                  <a:lumMod val="50000"/>
                </a:schemeClr>
              </a:solidFill>
              <a:latin typeface="Calibri" panose="020F0502020204030204"/>
              <a:cs typeface="Khmer UI" panose="020B0502040204020203" pitchFamily="34" charset="0"/>
            </a:endParaRPr>
          </a:p>
          <a:p>
            <a:pPr algn="ctr" fontAlgn="auto">
              <a:spcBef>
                <a:spcPts val="0"/>
              </a:spcBef>
              <a:spcAft>
                <a:spcPts val="0"/>
              </a:spcAft>
              <a:defRPr/>
            </a:pPr>
            <a:r>
              <a:rPr lang="pt-BR" sz="1400" kern="0" spc="300" dirty="0">
                <a:solidFill>
                  <a:schemeClr val="bg2">
                    <a:lumMod val="50000"/>
                  </a:schemeClr>
                </a:solidFill>
                <a:latin typeface="Calibri" panose="020F0502020204030204"/>
                <a:cs typeface="Khmer UI" panose="020B0502040204020203" pitchFamily="34" charset="0"/>
              </a:rPr>
              <a:t>TAXA DE RESPONDENTES</a:t>
            </a:r>
          </a:p>
          <a:p>
            <a:pPr algn="ctr" fontAlgn="auto">
              <a:spcBef>
                <a:spcPts val="0"/>
              </a:spcBef>
              <a:spcAft>
                <a:spcPts val="0"/>
              </a:spcAft>
              <a:defRPr/>
            </a:pPr>
            <a:r>
              <a:rPr lang="pt-BR" sz="5000" b="1" kern="0" spc="300" dirty="0">
                <a:solidFill>
                  <a:schemeClr val="bg2">
                    <a:lumMod val="50000"/>
                  </a:schemeClr>
                </a:solidFill>
                <a:latin typeface="Calibri" panose="020F0502020204030204"/>
                <a:cs typeface="Khmer UI" panose="020B0502040204020203" pitchFamily="34" charset="0"/>
              </a:rPr>
              <a:t>1,4</a:t>
            </a:r>
            <a:r>
              <a:rPr lang="pt-BR" sz="5000" b="1" kern="0" dirty="0">
                <a:solidFill>
                  <a:schemeClr val="bg2">
                    <a:lumMod val="50000"/>
                  </a:schemeClr>
                </a:solidFill>
                <a:latin typeface="Calibri" panose="020F0502020204030204"/>
                <a:cs typeface="Khmer UI" panose="020B0502040204020203" pitchFamily="34" charset="0"/>
              </a:rPr>
              <a:t>%</a:t>
            </a:r>
          </a:p>
          <a:p>
            <a:pPr algn="ctr" fontAlgn="auto">
              <a:spcBef>
                <a:spcPts val="0"/>
              </a:spcBef>
              <a:spcAft>
                <a:spcPts val="0"/>
              </a:spcAft>
              <a:defRPr/>
            </a:pPr>
            <a:endParaRPr lang="pt-BR" sz="1400" b="1" kern="0" spc="300" dirty="0">
              <a:solidFill>
                <a:schemeClr val="bg2">
                  <a:lumMod val="50000"/>
                </a:schemeClr>
              </a:solidFill>
              <a:latin typeface="Calibri" panose="020F0502020204030204" pitchFamily="34" charset="0"/>
              <a:cs typeface="Khmer UI" panose="020B0502040204020203" pitchFamily="34" charset="0"/>
            </a:endParaRPr>
          </a:p>
          <a:p>
            <a:pPr algn="ctr" fontAlgn="auto">
              <a:spcBef>
                <a:spcPts val="0"/>
              </a:spcBef>
              <a:spcAft>
                <a:spcPts val="0"/>
              </a:spcAft>
              <a:defRPr/>
            </a:pPr>
            <a:r>
              <a:rPr lang="pt-BR" sz="1400" b="1" kern="0" spc="300" dirty="0">
                <a:solidFill>
                  <a:schemeClr val="bg2">
                    <a:lumMod val="50000"/>
                  </a:schemeClr>
                </a:solidFill>
                <a:latin typeface="Calibri" panose="020F0502020204030204" pitchFamily="34" charset="0"/>
                <a:cs typeface="Khmer UI" panose="020B0502040204020203" pitchFamily="34" charset="0"/>
              </a:rPr>
              <a:t>Total de Contatos</a:t>
            </a:r>
          </a:p>
          <a:p>
            <a:pPr algn="ctr" fontAlgn="auto">
              <a:spcBef>
                <a:spcPts val="0"/>
              </a:spcBef>
              <a:spcAft>
                <a:spcPts val="0"/>
              </a:spcAft>
              <a:defRPr/>
            </a:pPr>
            <a:r>
              <a:rPr lang="pt-BR" sz="1400" b="1" kern="0" spc="300" dirty="0">
                <a:solidFill>
                  <a:schemeClr val="bg2">
                    <a:lumMod val="50000"/>
                  </a:schemeClr>
                </a:solidFill>
                <a:latin typeface="Calibri" panose="020F0502020204030204" pitchFamily="34" charset="0"/>
                <a:cs typeface="Khmer UI" panose="020B0502040204020203" pitchFamily="34" charset="0"/>
              </a:rPr>
              <a:t>Telefônico e Online: 43.798</a:t>
            </a:r>
          </a:p>
          <a:p>
            <a:pPr algn="ctr" fontAlgn="auto">
              <a:spcBef>
                <a:spcPts val="0"/>
              </a:spcBef>
              <a:spcAft>
                <a:spcPts val="0"/>
              </a:spcAft>
              <a:defRPr/>
            </a:pPr>
            <a:endParaRPr lang="pt-BR" sz="900" b="1" kern="0" dirty="0">
              <a:solidFill>
                <a:schemeClr val="bg2">
                  <a:lumMod val="50000"/>
                </a:schemeClr>
              </a:solidFill>
              <a:latin typeface="Calibri" panose="020F0502020204030204" pitchFamily="34" charset="0"/>
              <a:cs typeface="+mn-cs"/>
            </a:endParaRPr>
          </a:p>
        </p:txBody>
      </p:sp>
      <p:sp>
        <p:nvSpPr>
          <p:cNvPr id="32" name="CaixaDeTexto 31">
            <a:extLst>
              <a:ext uri="{FF2B5EF4-FFF2-40B4-BE49-F238E27FC236}">
                <a16:creationId xmlns:a16="http://schemas.microsoft.com/office/drawing/2014/main" id="{0F008AA1-EB18-C624-006F-D33B6475686D}"/>
              </a:ext>
            </a:extLst>
          </p:cNvPr>
          <p:cNvSpPr txBox="1"/>
          <p:nvPr/>
        </p:nvSpPr>
        <p:spPr>
          <a:xfrm>
            <a:off x="-24680" y="6372089"/>
            <a:ext cx="6696744" cy="369279"/>
          </a:xfrm>
          <a:prstGeom prst="rect">
            <a:avLst/>
          </a:prstGeom>
          <a:noFill/>
        </p:spPr>
        <p:txBody>
          <a:bodyPr wrap="square" lIns="91390" tIns="45694" rIns="91390" bIns="45694" rtlCol="0">
            <a:spAutoFit/>
          </a:bodyPr>
          <a:lstStyle>
            <a:defPPr>
              <a:defRPr lang="pt-BR"/>
            </a:defPPr>
            <a:lvl1pPr defTabSz="1219535">
              <a:defRPr sz="1000" kern="0">
                <a:solidFill>
                  <a:srgbClr val="4D4E53"/>
                </a:solidFill>
              </a:defRPr>
            </a:lvl1pPr>
          </a:lstStyle>
          <a:p>
            <a:pPr fontAlgn="auto">
              <a:spcBef>
                <a:spcPts val="0"/>
              </a:spcBef>
              <a:spcAft>
                <a:spcPts val="0"/>
              </a:spcAft>
            </a:pPr>
            <a:r>
              <a:rPr lang="pt-BR" sz="900" dirty="0">
                <a:solidFill>
                  <a:schemeClr val="bg2">
                    <a:lumMod val="50000"/>
                  </a:schemeClr>
                </a:solidFill>
                <a:latin typeface="Calibri" panose="020F0502020204030204"/>
                <a:cs typeface="+mn-cs"/>
              </a:rPr>
              <a:t>Nota: Outros = </a:t>
            </a:r>
            <a:r>
              <a:rPr lang="pt-BR" sz="900" dirty="0">
                <a:solidFill>
                  <a:schemeClr val="bg2">
                    <a:lumMod val="50000"/>
                  </a:schemeClr>
                </a:solidFill>
                <a:latin typeface="Calibri" panose="020F0502020204030204"/>
                <a:cs typeface="Times New Roman" panose="02020603050405020304" pitchFamily="18" charset="0"/>
              </a:rPr>
              <a:t>Demais classificações não especificadas anteriormente (por exemplo: o beneficiário é incapacitado de responder)</a:t>
            </a:r>
          </a:p>
          <a:p>
            <a:pPr fontAlgn="auto">
              <a:spcBef>
                <a:spcPts val="0"/>
              </a:spcBef>
              <a:spcAft>
                <a:spcPts val="0"/>
              </a:spcAft>
            </a:pPr>
            <a:r>
              <a:rPr lang="pt-BR" sz="900" dirty="0">
                <a:solidFill>
                  <a:schemeClr val="bg2">
                    <a:lumMod val="50000"/>
                  </a:schemeClr>
                </a:solidFill>
                <a:latin typeface="Calibri" panose="020F0502020204030204"/>
                <a:cs typeface="Times New Roman" panose="02020603050405020304" pitchFamily="18" charset="0"/>
              </a:rPr>
              <a:t>Nota²: O universo amostral online com base em sorteio está diretamente relacionado à quantidade de registros com endereços de e-mail.</a:t>
            </a:r>
          </a:p>
        </p:txBody>
      </p:sp>
      <p:sp>
        <p:nvSpPr>
          <p:cNvPr id="33" name="Seta: Pentágono 32">
            <a:extLst>
              <a:ext uri="{FF2B5EF4-FFF2-40B4-BE49-F238E27FC236}">
                <a16:creationId xmlns:a16="http://schemas.microsoft.com/office/drawing/2014/main" id="{8B02853A-C630-DBFA-ACD9-3BAF036AFEAD}"/>
              </a:ext>
            </a:extLst>
          </p:cNvPr>
          <p:cNvSpPr/>
          <p:nvPr/>
        </p:nvSpPr>
        <p:spPr>
          <a:xfrm>
            <a:off x="543652" y="3593513"/>
            <a:ext cx="5590541" cy="414710"/>
          </a:xfrm>
          <a:prstGeom prst="homePlate">
            <a:avLst/>
          </a:prstGeom>
          <a:solidFill>
            <a:schemeClr val="bg2">
              <a:lumMod val="50000"/>
            </a:schemeClr>
          </a:solidFill>
          <a:ln w="12700" cap="flat" cmpd="sng" algn="ctr">
            <a:noFill/>
            <a:prstDash val="solid"/>
            <a:miter lim="800000"/>
          </a:ln>
          <a:effectLst/>
        </p:spPr>
        <p:txBody>
          <a:bodyPr rtlCol="0" anchor="ctr"/>
          <a:lstStyle/>
          <a:p>
            <a:pPr algn="ctr" fontAlgn="auto">
              <a:spcBef>
                <a:spcPts val="0"/>
              </a:spcBef>
              <a:spcAft>
                <a:spcPts val="0"/>
              </a:spcAft>
              <a:defRPr/>
            </a:pPr>
            <a:r>
              <a:rPr lang="pt-BR" sz="1400" kern="0" dirty="0">
                <a:solidFill>
                  <a:prstClr val="white"/>
                </a:solidFill>
                <a:latin typeface="Calibri" panose="020F0502020204030204"/>
                <a:cs typeface="Times New Roman" panose="02020603050405020304" pitchFamily="18" charset="0"/>
              </a:rPr>
              <a:t>Questionários concluídos </a:t>
            </a:r>
            <a:r>
              <a:rPr lang="pt-BR" sz="1000" kern="0" dirty="0">
                <a:solidFill>
                  <a:prstClr val="white"/>
                </a:solidFill>
                <a:latin typeface="Calibri" panose="020F0502020204030204"/>
                <a:cs typeface="Times New Roman" panose="02020603050405020304" pitchFamily="18" charset="0"/>
              </a:rPr>
              <a:t>(banco de dados)</a:t>
            </a:r>
          </a:p>
        </p:txBody>
      </p:sp>
      <p:sp>
        <p:nvSpPr>
          <p:cNvPr id="35" name="Seta: Pentágono 34">
            <a:extLst>
              <a:ext uri="{FF2B5EF4-FFF2-40B4-BE49-F238E27FC236}">
                <a16:creationId xmlns:a16="http://schemas.microsoft.com/office/drawing/2014/main" id="{A46B8145-7168-58B7-36CB-537B0EB1E60B}"/>
              </a:ext>
            </a:extLst>
          </p:cNvPr>
          <p:cNvSpPr/>
          <p:nvPr/>
        </p:nvSpPr>
        <p:spPr>
          <a:xfrm>
            <a:off x="543392" y="4057439"/>
            <a:ext cx="5590800" cy="414000"/>
          </a:xfrm>
          <a:prstGeom prst="homePlate">
            <a:avLst/>
          </a:prstGeom>
          <a:solidFill>
            <a:schemeClr val="bg2">
              <a:lumMod val="50000"/>
            </a:schemeClr>
          </a:solidFill>
          <a:ln w="12700" cap="flat" cmpd="sng" algn="ctr">
            <a:noFill/>
            <a:prstDash val="solid"/>
            <a:miter lim="800000"/>
          </a:ln>
          <a:effectLst/>
        </p:spPr>
        <p:txBody>
          <a:bodyPr rtlCol="0" anchor="ctr"/>
          <a:lstStyle/>
          <a:p>
            <a:pPr algn="ctr" fontAlgn="auto">
              <a:spcBef>
                <a:spcPts val="0"/>
              </a:spcBef>
              <a:spcAft>
                <a:spcPts val="0"/>
              </a:spcAft>
              <a:defRPr/>
            </a:pPr>
            <a:r>
              <a:rPr lang="pt-BR" sz="1400" kern="0" dirty="0">
                <a:solidFill>
                  <a:prstClr val="white"/>
                </a:solidFill>
                <a:latin typeface="Calibri" panose="020F0502020204030204"/>
                <a:cs typeface="Times New Roman" panose="02020603050405020304" pitchFamily="18" charset="0"/>
              </a:rPr>
              <a:t>Beneficiários não aceitaram participar da pesquisa </a:t>
            </a:r>
            <a:r>
              <a:rPr lang="pt-BR" sz="1000" kern="0" dirty="0">
                <a:solidFill>
                  <a:prstClr val="white"/>
                </a:solidFill>
                <a:latin typeface="Calibri" panose="020F0502020204030204"/>
                <a:cs typeface="Times New Roman" panose="02020603050405020304" pitchFamily="18" charset="0"/>
              </a:rPr>
              <a:t>(banco de dados e evidência 1)  </a:t>
            </a:r>
            <a:endParaRPr lang="pt-BR" sz="1400" kern="0" dirty="0">
              <a:solidFill>
                <a:prstClr val="white"/>
              </a:solidFill>
              <a:latin typeface="Calibri" panose="020F0502020204030204"/>
              <a:cs typeface="+mn-cs"/>
            </a:endParaRPr>
          </a:p>
        </p:txBody>
      </p:sp>
      <p:sp>
        <p:nvSpPr>
          <p:cNvPr id="36" name="Seta: Pentágono 35">
            <a:extLst>
              <a:ext uri="{FF2B5EF4-FFF2-40B4-BE49-F238E27FC236}">
                <a16:creationId xmlns:a16="http://schemas.microsoft.com/office/drawing/2014/main" id="{566AA8A2-43F4-972F-0EED-126FDE7B9928}"/>
              </a:ext>
            </a:extLst>
          </p:cNvPr>
          <p:cNvSpPr/>
          <p:nvPr/>
        </p:nvSpPr>
        <p:spPr>
          <a:xfrm>
            <a:off x="543392" y="4506975"/>
            <a:ext cx="5590800" cy="414710"/>
          </a:xfrm>
          <a:prstGeom prst="homePlate">
            <a:avLst/>
          </a:prstGeom>
          <a:solidFill>
            <a:schemeClr val="bg2">
              <a:lumMod val="50000"/>
            </a:schemeClr>
          </a:solidFill>
          <a:ln w="12700" cap="flat" cmpd="sng" algn="ctr">
            <a:noFill/>
            <a:prstDash val="solid"/>
            <a:miter lim="800000"/>
          </a:ln>
          <a:effectLst/>
        </p:spPr>
        <p:txBody>
          <a:bodyPr rtlCol="0" anchor="ctr"/>
          <a:lstStyle/>
          <a:p>
            <a:pPr algn="ctr" fontAlgn="auto">
              <a:spcBef>
                <a:spcPts val="0"/>
              </a:spcBef>
              <a:spcAft>
                <a:spcPts val="0"/>
              </a:spcAft>
              <a:defRPr/>
            </a:pPr>
            <a:r>
              <a:rPr lang="pt-BR" sz="1400" kern="0" dirty="0">
                <a:solidFill>
                  <a:prstClr val="white"/>
                </a:solidFill>
                <a:latin typeface="Calibri" panose="020F0502020204030204"/>
                <a:cs typeface="+mn-cs"/>
              </a:rPr>
              <a:t>Pesquisas</a:t>
            </a:r>
            <a:r>
              <a:rPr lang="pt-BR" sz="1400" kern="0" dirty="0">
                <a:solidFill>
                  <a:prstClr val="white"/>
                </a:solidFill>
                <a:latin typeface="Calibri" panose="020F0502020204030204"/>
                <a:cs typeface="Times New Roman" panose="02020603050405020304" pitchFamily="18" charset="0"/>
              </a:rPr>
              <a:t> Incompletas </a:t>
            </a:r>
            <a:r>
              <a:rPr lang="pt-BR" sz="1000" kern="0" dirty="0">
                <a:solidFill>
                  <a:prstClr val="white"/>
                </a:solidFill>
                <a:latin typeface="Calibri" panose="020F0502020204030204"/>
                <a:cs typeface="Times New Roman" panose="02020603050405020304" pitchFamily="18" charset="0"/>
              </a:rPr>
              <a:t>(banco de dados)</a:t>
            </a:r>
            <a:endParaRPr lang="pt-BR" sz="1000" kern="0" dirty="0">
              <a:solidFill>
                <a:prstClr val="white"/>
              </a:solidFill>
              <a:latin typeface="Calibri" panose="020F0502020204030204"/>
              <a:cs typeface="+mn-cs"/>
            </a:endParaRPr>
          </a:p>
        </p:txBody>
      </p:sp>
      <p:sp>
        <p:nvSpPr>
          <p:cNvPr id="37" name="Seta: Pentágono 36">
            <a:extLst>
              <a:ext uri="{FF2B5EF4-FFF2-40B4-BE49-F238E27FC236}">
                <a16:creationId xmlns:a16="http://schemas.microsoft.com/office/drawing/2014/main" id="{21DA8549-DBDB-1E62-8AE6-2BE47E9B56F9}"/>
              </a:ext>
            </a:extLst>
          </p:cNvPr>
          <p:cNvSpPr/>
          <p:nvPr/>
        </p:nvSpPr>
        <p:spPr>
          <a:xfrm>
            <a:off x="543392" y="4959215"/>
            <a:ext cx="5590800" cy="414000"/>
          </a:xfrm>
          <a:prstGeom prst="homePlate">
            <a:avLst/>
          </a:prstGeom>
          <a:solidFill>
            <a:schemeClr val="bg2">
              <a:lumMod val="50000"/>
            </a:schemeClr>
          </a:solidFill>
          <a:ln w="12700" cap="flat" cmpd="sng" algn="ctr">
            <a:noFill/>
            <a:prstDash val="solid"/>
            <a:miter lim="800000"/>
          </a:ln>
          <a:effectLst/>
        </p:spPr>
        <p:txBody>
          <a:bodyPr rtlCol="0" anchor="ctr"/>
          <a:lstStyle/>
          <a:p>
            <a:pPr algn="ctr" fontAlgn="auto">
              <a:spcBef>
                <a:spcPts val="0"/>
              </a:spcBef>
              <a:spcAft>
                <a:spcPts val="0"/>
              </a:spcAft>
              <a:defRPr/>
            </a:pPr>
            <a:r>
              <a:rPr lang="pt-BR" sz="1400" kern="0" dirty="0">
                <a:solidFill>
                  <a:prstClr val="white"/>
                </a:solidFill>
                <a:latin typeface="Calibri" panose="020F0502020204030204"/>
                <a:cs typeface="Times New Roman" panose="02020603050405020304" pitchFamily="18" charset="0"/>
              </a:rPr>
              <a:t>Não foi possível localizar o beneficiário </a:t>
            </a:r>
            <a:r>
              <a:rPr lang="pt-BR" sz="1000" kern="0" dirty="0">
                <a:solidFill>
                  <a:prstClr val="white"/>
                </a:solidFill>
                <a:latin typeface="Calibri" panose="020F0502020204030204"/>
                <a:cs typeface="Times New Roman" panose="02020603050405020304" pitchFamily="18" charset="0"/>
              </a:rPr>
              <a:t>(banco de dados e evidência 2) </a:t>
            </a:r>
            <a:endParaRPr lang="pt-BR" sz="1000" kern="0" dirty="0">
              <a:solidFill>
                <a:prstClr val="white"/>
              </a:solidFill>
              <a:latin typeface="Calibri" panose="020F0502020204030204"/>
              <a:cs typeface="+mn-cs"/>
            </a:endParaRPr>
          </a:p>
        </p:txBody>
      </p:sp>
      <p:sp>
        <p:nvSpPr>
          <p:cNvPr id="38" name="Seta: Pentágono 37">
            <a:extLst>
              <a:ext uri="{FF2B5EF4-FFF2-40B4-BE49-F238E27FC236}">
                <a16:creationId xmlns:a16="http://schemas.microsoft.com/office/drawing/2014/main" id="{49BCA191-99BF-2E2C-8C0C-25028A2CA71B}"/>
              </a:ext>
            </a:extLst>
          </p:cNvPr>
          <p:cNvSpPr/>
          <p:nvPr/>
        </p:nvSpPr>
        <p:spPr>
          <a:xfrm>
            <a:off x="543392" y="5432954"/>
            <a:ext cx="5590800" cy="414710"/>
          </a:xfrm>
          <a:prstGeom prst="homePlate">
            <a:avLst/>
          </a:prstGeom>
          <a:solidFill>
            <a:schemeClr val="bg2">
              <a:lumMod val="50000"/>
            </a:schemeClr>
          </a:solidFill>
          <a:ln w="12700" cap="flat" cmpd="sng" algn="ctr">
            <a:noFill/>
            <a:prstDash val="solid"/>
            <a:miter lim="800000"/>
          </a:ln>
          <a:effectLst/>
        </p:spPr>
        <p:txBody>
          <a:bodyPr rtlCol="0" anchor="ctr"/>
          <a:lstStyle/>
          <a:p>
            <a:pPr algn="ctr" fontAlgn="auto">
              <a:spcBef>
                <a:spcPts val="0"/>
              </a:spcBef>
              <a:spcAft>
                <a:spcPts val="0"/>
              </a:spcAft>
              <a:defRPr/>
            </a:pPr>
            <a:r>
              <a:rPr lang="pt-BR" sz="1400" kern="0" dirty="0">
                <a:solidFill>
                  <a:prstClr val="white"/>
                </a:solidFill>
                <a:latin typeface="Calibri" panose="020F0502020204030204"/>
                <a:cs typeface="Times New Roman" panose="02020603050405020304" pitchFamily="18" charset="0"/>
              </a:rPr>
              <a:t>Outros motivos </a:t>
            </a:r>
            <a:r>
              <a:rPr lang="pt-BR" sz="1000" kern="0" dirty="0">
                <a:solidFill>
                  <a:prstClr val="white"/>
                </a:solidFill>
                <a:latin typeface="Calibri" panose="020F0502020204030204"/>
                <a:cs typeface="Times New Roman" panose="02020603050405020304" pitchFamily="18" charset="0"/>
              </a:rPr>
              <a:t>(banco de dados e evidência 3)</a:t>
            </a:r>
            <a:endParaRPr lang="pt-BR" sz="1000" kern="0" dirty="0">
              <a:solidFill>
                <a:prstClr val="white"/>
              </a:solidFill>
              <a:latin typeface="Calibri" panose="020F0502020204030204"/>
              <a:cs typeface="+mn-cs"/>
            </a:endParaRPr>
          </a:p>
        </p:txBody>
      </p:sp>
      <p:pic>
        <p:nvPicPr>
          <p:cNvPr id="39" name="Gráfico 38" descr="Sinal de polegar para cima com preenchimento sólido">
            <a:extLst>
              <a:ext uri="{FF2B5EF4-FFF2-40B4-BE49-F238E27FC236}">
                <a16:creationId xmlns:a16="http://schemas.microsoft.com/office/drawing/2014/main" id="{3469F136-9698-7A23-DA13-E62F3F5012E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85969" y="1000303"/>
            <a:ext cx="792000" cy="792000"/>
          </a:xfrm>
          <a:prstGeom prst="rect">
            <a:avLst/>
          </a:prstGeom>
        </p:spPr>
      </p:pic>
      <p:sp>
        <p:nvSpPr>
          <p:cNvPr id="53" name="Retângulo 52">
            <a:extLst>
              <a:ext uri="{FF2B5EF4-FFF2-40B4-BE49-F238E27FC236}">
                <a16:creationId xmlns:a16="http://schemas.microsoft.com/office/drawing/2014/main" id="{AE5AC892-B621-A409-61A1-E90E71D46FAF}"/>
              </a:ext>
            </a:extLst>
          </p:cNvPr>
          <p:cNvSpPr/>
          <p:nvPr/>
        </p:nvSpPr>
        <p:spPr>
          <a:xfrm>
            <a:off x="570104" y="1127312"/>
            <a:ext cx="3568684" cy="2077492"/>
          </a:xfrm>
          <a:prstGeom prst="rect">
            <a:avLst/>
          </a:prstGeom>
          <a:solidFill>
            <a:sysClr val="window" lastClr="FFFFFF">
              <a:lumMod val="95000"/>
            </a:sysClr>
          </a:solidFill>
          <a:ln w="38100">
            <a:noFill/>
          </a:ln>
          <a:effectLst/>
        </p:spPr>
        <p:txBody>
          <a:bodyPr wrap="square">
            <a:spAutoFit/>
          </a:bodyPr>
          <a:lstStyle/>
          <a:p>
            <a:pPr algn="ctr" fontAlgn="auto">
              <a:spcBef>
                <a:spcPts val="0"/>
              </a:spcBef>
              <a:spcAft>
                <a:spcPts val="0"/>
              </a:spcAft>
              <a:defRPr/>
            </a:pPr>
            <a:r>
              <a:rPr lang="pt-BR" sz="5000" b="1" kern="0" dirty="0">
                <a:solidFill>
                  <a:schemeClr val="bg2">
                    <a:lumMod val="50000"/>
                  </a:schemeClr>
                </a:solidFill>
                <a:latin typeface="Calibri" panose="020F0502020204030204"/>
                <a:cs typeface="Khmer UI" panose="020B0502040204020203" pitchFamily="34" charset="0"/>
              </a:rPr>
              <a:t>613</a:t>
            </a:r>
          </a:p>
          <a:p>
            <a:pPr algn="ctr" fontAlgn="auto">
              <a:spcBef>
                <a:spcPts val="0"/>
              </a:spcBef>
              <a:spcAft>
                <a:spcPts val="0"/>
              </a:spcAft>
              <a:defRPr/>
            </a:pPr>
            <a:r>
              <a:rPr lang="pt-BR" sz="1400" kern="0" spc="300" dirty="0">
                <a:solidFill>
                  <a:schemeClr val="bg2">
                    <a:lumMod val="50000"/>
                  </a:schemeClr>
                </a:solidFill>
                <a:latin typeface="Calibri" panose="020F0502020204030204"/>
                <a:cs typeface="Khmer UI" panose="020B0502040204020203" pitchFamily="34" charset="0"/>
              </a:rPr>
              <a:t>ENTREVISTADOS</a:t>
            </a:r>
          </a:p>
          <a:p>
            <a:pPr algn="r" fontAlgn="auto">
              <a:spcBef>
                <a:spcPts val="0"/>
              </a:spcBef>
              <a:spcAft>
                <a:spcPts val="0"/>
              </a:spcAft>
              <a:defRPr/>
            </a:pPr>
            <a:endParaRPr lang="pt-BR" sz="1400" b="1" kern="0" spc="300" dirty="0">
              <a:solidFill>
                <a:schemeClr val="bg2">
                  <a:lumMod val="50000"/>
                </a:schemeClr>
              </a:solidFill>
              <a:latin typeface="Calibri" panose="020F0502020204030204" pitchFamily="34" charset="0"/>
              <a:cs typeface="Khmer UI" panose="020B0502040204020203" pitchFamily="34" charset="0"/>
            </a:endParaRPr>
          </a:p>
          <a:p>
            <a:pPr algn="r" fontAlgn="auto">
              <a:spcBef>
                <a:spcPts val="0"/>
              </a:spcBef>
              <a:spcAft>
                <a:spcPts val="0"/>
              </a:spcAft>
              <a:defRPr/>
            </a:pPr>
            <a:endParaRPr lang="pt-BR" sz="1400" b="1" kern="0" spc="300" dirty="0">
              <a:solidFill>
                <a:schemeClr val="bg2">
                  <a:lumMod val="50000"/>
                </a:schemeClr>
              </a:solidFill>
              <a:latin typeface="Calibri" panose="020F0502020204030204" pitchFamily="34" charset="0"/>
              <a:cs typeface="Khmer UI" panose="020B0502040204020203" pitchFamily="34" charset="0"/>
            </a:endParaRPr>
          </a:p>
          <a:p>
            <a:pPr algn="ctr" fontAlgn="auto">
              <a:spcBef>
                <a:spcPts val="0"/>
              </a:spcBef>
              <a:spcAft>
                <a:spcPts val="0"/>
              </a:spcAft>
              <a:defRPr/>
            </a:pPr>
            <a:r>
              <a:rPr lang="pt-BR" sz="1400" b="1" kern="0" spc="300" dirty="0">
                <a:solidFill>
                  <a:schemeClr val="bg2">
                    <a:lumMod val="50000"/>
                  </a:schemeClr>
                </a:solidFill>
                <a:latin typeface="Calibri" panose="020F0502020204030204" pitchFamily="34" charset="0"/>
                <a:cs typeface="Khmer UI" panose="020B0502040204020203" pitchFamily="34" charset="0"/>
              </a:rPr>
              <a:t>Nível de Confiança: 90%</a:t>
            </a:r>
          </a:p>
          <a:p>
            <a:pPr algn="ctr" fontAlgn="auto">
              <a:spcBef>
                <a:spcPts val="0"/>
              </a:spcBef>
              <a:spcAft>
                <a:spcPts val="0"/>
              </a:spcAft>
              <a:defRPr/>
            </a:pPr>
            <a:r>
              <a:rPr lang="pt-BR" sz="1400" b="1" kern="0" spc="300" dirty="0">
                <a:solidFill>
                  <a:schemeClr val="bg2">
                    <a:lumMod val="50000"/>
                  </a:schemeClr>
                </a:solidFill>
                <a:latin typeface="Calibri" panose="020F0502020204030204" pitchFamily="34" charset="0"/>
                <a:cs typeface="Khmer UI" panose="020B0502040204020203" pitchFamily="34" charset="0"/>
              </a:rPr>
              <a:t>Margem de Erro: 3,30%</a:t>
            </a:r>
            <a:endParaRPr lang="pt-BR" sz="1400" b="1" kern="0" spc="300" dirty="0">
              <a:solidFill>
                <a:schemeClr val="bg2">
                  <a:lumMod val="50000"/>
                </a:schemeClr>
              </a:solidFill>
              <a:latin typeface="Calibri" panose="020F0502020204030204" pitchFamily="34" charset="0"/>
              <a:cs typeface="+mn-cs"/>
            </a:endParaRPr>
          </a:p>
          <a:p>
            <a:pPr algn="ctr" fontAlgn="auto">
              <a:spcBef>
                <a:spcPts val="0"/>
              </a:spcBef>
              <a:spcAft>
                <a:spcPts val="0"/>
              </a:spcAft>
              <a:defRPr/>
            </a:pPr>
            <a:endParaRPr lang="pt-BR" sz="900" b="1" kern="0" dirty="0">
              <a:solidFill>
                <a:schemeClr val="bg2">
                  <a:lumMod val="50000"/>
                </a:schemeClr>
              </a:solidFill>
              <a:latin typeface="Calibri" panose="020F0502020204030204" pitchFamily="34" charset="0"/>
              <a:cs typeface="+mn-cs"/>
            </a:endParaRPr>
          </a:p>
        </p:txBody>
      </p:sp>
      <p:pic>
        <p:nvPicPr>
          <p:cNvPr id="54" name="Gráfico 53" descr="Microfone de rádio com preenchimento sólido">
            <a:extLst>
              <a:ext uri="{FF2B5EF4-FFF2-40B4-BE49-F238E27FC236}">
                <a16:creationId xmlns:a16="http://schemas.microsoft.com/office/drawing/2014/main" id="{73057466-EF96-0695-4D4A-B00CBF091E6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0330" y="1000303"/>
            <a:ext cx="792000" cy="792000"/>
          </a:xfrm>
          <a:prstGeom prst="rect">
            <a:avLst/>
          </a:prstGeom>
        </p:spPr>
      </p:pic>
      <p:sp>
        <p:nvSpPr>
          <p:cNvPr id="2" name="Retângulo 1">
            <a:extLst>
              <a:ext uri="{FF2B5EF4-FFF2-40B4-BE49-F238E27FC236}">
                <a16:creationId xmlns:a16="http://schemas.microsoft.com/office/drawing/2014/main" id="{28A6B2BB-B7F9-CA54-CBF3-D05668FA9DC7}"/>
              </a:ext>
            </a:extLst>
          </p:cNvPr>
          <p:cNvSpPr/>
          <p:nvPr/>
        </p:nvSpPr>
        <p:spPr>
          <a:xfrm>
            <a:off x="6672264" y="3275921"/>
            <a:ext cx="1800000" cy="3177415"/>
          </a:xfrm>
          <a:prstGeom prst="rect">
            <a:avLst/>
          </a:prstGeom>
          <a:solidFill>
            <a:srgbClr val="F2F2F2"/>
          </a:solidFill>
          <a:ln w="12700" cap="flat" cmpd="sng" algn="ctr">
            <a:noFill/>
            <a:prstDash val="solid"/>
            <a:miter lim="800000"/>
          </a:ln>
          <a:effectLst/>
        </p:spPr>
        <p:txBody>
          <a:bodyPr rtlCol="0" anchor="ctr"/>
          <a:lstStyle/>
          <a:p>
            <a:pPr algn="ctr" fontAlgn="auto">
              <a:spcBef>
                <a:spcPts val="0"/>
              </a:spcBef>
              <a:spcAft>
                <a:spcPts val="0"/>
              </a:spcAft>
              <a:defRPr/>
            </a:pPr>
            <a:endParaRPr lang="pt-BR" sz="1800" kern="0" dirty="0">
              <a:solidFill>
                <a:prstClr val="white"/>
              </a:solidFill>
              <a:latin typeface="Calibri" panose="020F0502020204030204"/>
              <a:cs typeface="+mn-cs"/>
            </a:endParaRPr>
          </a:p>
        </p:txBody>
      </p:sp>
      <p:graphicFrame>
        <p:nvGraphicFramePr>
          <p:cNvPr id="3" name="Tabela 2">
            <a:extLst>
              <a:ext uri="{FF2B5EF4-FFF2-40B4-BE49-F238E27FC236}">
                <a16:creationId xmlns:a16="http://schemas.microsoft.com/office/drawing/2014/main" id="{E4C0DAA1-67C5-F66C-7095-C622E370B5B8}"/>
              </a:ext>
            </a:extLst>
          </p:cNvPr>
          <p:cNvGraphicFramePr>
            <a:graphicFrameLocks noGrp="1"/>
          </p:cNvGraphicFramePr>
          <p:nvPr/>
        </p:nvGraphicFramePr>
        <p:xfrm>
          <a:off x="6716636" y="3588680"/>
          <a:ext cx="1711256" cy="2720640"/>
        </p:xfrm>
        <a:graphic>
          <a:graphicData uri="http://schemas.openxmlformats.org/drawingml/2006/table">
            <a:tbl>
              <a:tblPr>
                <a:tableStyleId>{5C22544A-7EE6-4342-B048-85BDC9FD1C3A}</a:tableStyleId>
              </a:tblPr>
              <a:tblGrid>
                <a:gridCol w="919168">
                  <a:extLst>
                    <a:ext uri="{9D8B030D-6E8A-4147-A177-3AD203B41FA5}">
                      <a16:colId xmlns:a16="http://schemas.microsoft.com/office/drawing/2014/main" val="315952096"/>
                    </a:ext>
                  </a:extLst>
                </a:gridCol>
                <a:gridCol w="34925">
                  <a:extLst>
                    <a:ext uri="{9D8B030D-6E8A-4147-A177-3AD203B41FA5}">
                      <a16:colId xmlns:a16="http://schemas.microsoft.com/office/drawing/2014/main" val="2252346029"/>
                    </a:ext>
                  </a:extLst>
                </a:gridCol>
                <a:gridCol w="757163">
                  <a:extLst>
                    <a:ext uri="{9D8B030D-6E8A-4147-A177-3AD203B41FA5}">
                      <a16:colId xmlns:a16="http://schemas.microsoft.com/office/drawing/2014/main" val="1756269324"/>
                    </a:ext>
                  </a:extLst>
                </a:gridCol>
              </a:tblGrid>
              <a:tr h="453440">
                <a:tc>
                  <a:txBody>
                    <a:bodyPr/>
                    <a:lstStyle/>
                    <a:p>
                      <a:pPr algn="ctr" fontAlgn="ctr"/>
                      <a:r>
                        <a:rPr lang="pt-BR" sz="1800" b="1" i="0" u="none" strike="noStrike" dirty="0">
                          <a:solidFill>
                            <a:srgbClr val="FFFFFF"/>
                          </a:solidFill>
                          <a:effectLst/>
                          <a:latin typeface="Calibri" panose="020F0502020204030204" pitchFamily="34" charset="0"/>
                        </a:rPr>
                        <a:t>1%</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r>
                        <a:rPr lang="pt-BR" sz="1200" b="0" i="0" u="none" strike="noStrike">
                          <a:solidFill>
                            <a:srgbClr val="FFFFFF"/>
                          </a:solidFill>
                          <a:effectLst/>
                          <a:latin typeface="Calibri" panose="020F0502020204030204" pitchFamily="34" charset="0"/>
                        </a:rPr>
                        <a:t> </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r>
                        <a:rPr lang="pt-BR" sz="1200" b="0" i="0" u="none" strike="noStrike" dirty="0">
                          <a:solidFill>
                            <a:srgbClr val="FFFFFF"/>
                          </a:solidFill>
                          <a:effectLst/>
                          <a:latin typeface="Calibri" panose="020F0502020204030204" pitchFamily="34" charset="0"/>
                        </a:rPr>
                        <a:t>613</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extLst>
                  <a:ext uri="{0D108BD9-81ED-4DB2-BD59-A6C34878D82A}">
                    <a16:rowId xmlns:a16="http://schemas.microsoft.com/office/drawing/2014/main" val="4291525455"/>
                  </a:ext>
                </a:extLst>
              </a:tr>
              <a:tr h="453440">
                <a:tc>
                  <a:txBody>
                    <a:bodyPr/>
                    <a:lstStyle/>
                    <a:p>
                      <a:pPr algn="ctr" fontAlgn="ctr"/>
                      <a:r>
                        <a:rPr lang="pt-BR" sz="1800" b="1" i="0" u="none" strike="noStrike" dirty="0">
                          <a:solidFill>
                            <a:srgbClr val="FFFFFF"/>
                          </a:solidFill>
                          <a:effectLst/>
                          <a:latin typeface="Calibri" panose="020F0502020204030204" pitchFamily="34" charset="0"/>
                        </a:rPr>
                        <a:t>0%</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r>
                        <a:rPr lang="pt-BR" sz="1200" b="0" i="0" u="none" strike="noStrike" dirty="0">
                          <a:solidFill>
                            <a:srgbClr val="FFFFFF"/>
                          </a:solidFill>
                          <a:effectLst/>
                          <a:latin typeface="Calibri" panose="020F0502020204030204" pitchFamily="34" charset="0"/>
                        </a:rPr>
                        <a:t> </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buNone/>
                      </a:pPr>
                      <a:r>
                        <a:rPr lang="pt-BR" sz="1200" b="0" i="0" u="none" strike="noStrike" kern="1200" dirty="0">
                          <a:solidFill>
                            <a:srgbClr val="FFFFFF"/>
                          </a:solidFill>
                          <a:effectLst/>
                          <a:latin typeface="Calibri" panose="020F0502020204030204" pitchFamily="34" charset="0"/>
                          <a:ea typeface="+mn-ea"/>
                          <a:cs typeface="+mn-cs"/>
                        </a:rPr>
                        <a:t>9</a:t>
                      </a:r>
                    </a:p>
                  </a:txBody>
                  <a:tcPr marL="9525" marR="9525" marT="9525"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extLst>
                  <a:ext uri="{0D108BD9-81ED-4DB2-BD59-A6C34878D82A}">
                    <a16:rowId xmlns:a16="http://schemas.microsoft.com/office/drawing/2014/main" val="415486370"/>
                  </a:ext>
                </a:extLst>
              </a:tr>
              <a:tr h="453440">
                <a:tc>
                  <a:txBody>
                    <a:bodyPr/>
                    <a:lstStyle/>
                    <a:p>
                      <a:pPr algn="ctr" fontAlgn="ctr"/>
                      <a:r>
                        <a:rPr lang="pt-BR" sz="1800" b="1" i="0" u="none" strike="noStrike" dirty="0">
                          <a:solidFill>
                            <a:srgbClr val="FFFFFF"/>
                          </a:solidFill>
                          <a:effectLst/>
                          <a:latin typeface="Calibri" panose="020F0502020204030204" pitchFamily="34" charset="0"/>
                        </a:rPr>
                        <a:t>0%</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r>
                        <a:rPr lang="pt-BR" sz="1200" b="0" i="0" u="none" strike="noStrike" dirty="0">
                          <a:solidFill>
                            <a:srgbClr val="FFFFFF"/>
                          </a:solidFill>
                          <a:effectLst/>
                          <a:latin typeface="Calibri" panose="020F0502020204030204" pitchFamily="34" charset="0"/>
                        </a:rPr>
                        <a:t> </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buNone/>
                      </a:pPr>
                      <a:r>
                        <a:rPr lang="pt-BR" sz="1200" b="0" i="0" u="none" strike="noStrike" kern="1200" dirty="0">
                          <a:solidFill>
                            <a:srgbClr val="FFFFFF"/>
                          </a:solidFill>
                          <a:effectLst/>
                          <a:latin typeface="Calibri" panose="020F0502020204030204" pitchFamily="34" charset="0"/>
                          <a:ea typeface="+mn-ea"/>
                          <a:cs typeface="+mn-cs"/>
                        </a:rPr>
                        <a:t>18</a:t>
                      </a:r>
                    </a:p>
                  </a:txBody>
                  <a:tcPr marL="9525" marR="9525" marT="9525"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extLst>
                  <a:ext uri="{0D108BD9-81ED-4DB2-BD59-A6C34878D82A}">
                    <a16:rowId xmlns:a16="http://schemas.microsoft.com/office/drawing/2014/main" val="2937372862"/>
                  </a:ext>
                </a:extLst>
              </a:tr>
              <a:tr h="453440">
                <a:tc>
                  <a:txBody>
                    <a:bodyPr/>
                    <a:lstStyle/>
                    <a:p>
                      <a:pPr algn="ctr" fontAlgn="ctr"/>
                      <a:r>
                        <a:rPr lang="pt-BR" sz="1800" b="1" i="0" u="none" strike="noStrike" dirty="0">
                          <a:solidFill>
                            <a:srgbClr val="FFFFFF"/>
                          </a:solidFill>
                          <a:effectLst/>
                          <a:latin typeface="Calibri" panose="020F0502020204030204" pitchFamily="34" charset="0"/>
                        </a:rPr>
                        <a:t>0%</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r>
                        <a:rPr lang="pt-BR" sz="1200" b="0" i="0" u="none" strike="noStrike" dirty="0">
                          <a:solidFill>
                            <a:srgbClr val="FFFFFF"/>
                          </a:solidFill>
                          <a:effectLst/>
                          <a:latin typeface="Calibri" panose="020F0502020204030204" pitchFamily="34" charset="0"/>
                        </a:rPr>
                        <a:t> </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buNone/>
                      </a:pPr>
                      <a:r>
                        <a:rPr lang="pt-BR" sz="1200" b="0" i="0" u="none" strike="noStrike" kern="1200" dirty="0">
                          <a:solidFill>
                            <a:srgbClr val="FFFFFF"/>
                          </a:solidFill>
                          <a:effectLst/>
                          <a:latin typeface="Calibri" panose="020F0502020204030204" pitchFamily="34" charset="0"/>
                          <a:ea typeface="+mn-ea"/>
                          <a:cs typeface="+mn-cs"/>
                        </a:rPr>
                        <a:t>123</a:t>
                      </a:r>
                    </a:p>
                  </a:txBody>
                  <a:tcPr marL="9525" marR="9525" marT="9525"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extLst>
                  <a:ext uri="{0D108BD9-81ED-4DB2-BD59-A6C34878D82A}">
                    <a16:rowId xmlns:a16="http://schemas.microsoft.com/office/drawing/2014/main" val="1130541601"/>
                  </a:ext>
                </a:extLst>
              </a:tr>
              <a:tr h="453440">
                <a:tc>
                  <a:txBody>
                    <a:bodyPr/>
                    <a:lstStyle/>
                    <a:p>
                      <a:pPr algn="ctr" fontAlgn="ctr"/>
                      <a:r>
                        <a:rPr lang="pt-BR" sz="1800" b="1" i="0" u="none" strike="noStrike" dirty="0">
                          <a:solidFill>
                            <a:srgbClr val="FFFFFF"/>
                          </a:solidFill>
                          <a:effectLst/>
                          <a:latin typeface="Calibri" panose="020F0502020204030204" pitchFamily="34" charset="0"/>
                        </a:rPr>
                        <a:t>98%</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r>
                        <a:rPr lang="pt-BR" sz="1200" b="0" i="0" u="none" strike="noStrike" dirty="0">
                          <a:solidFill>
                            <a:srgbClr val="FFFFFF"/>
                          </a:solidFill>
                          <a:effectLst/>
                          <a:latin typeface="Calibri" panose="020F0502020204030204" pitchFamily="34" charset="0"/>
                        </a:rPr>
                        <a:t> </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buNone/>
                      </a:pPr>
                      <a:r>
                        <a:rPr lang="pt-BR" sz="1200" b="0" i="0" u="none" strike="noStrike" kern="1200" dirty="0">
                          <a:solidFill>
                            <a:srgbClr val="FFFFFF"/>
                          </a:solidFill>
                          <a:effectLst/>
                          <a:latin typeface="Calibri" panose="020F0502020204030204" pitchFamily="34" charset="0"/>
                          <a:ea typeface="+mn-ea"/>
                          <a:cs typeface="+mn-cs"/>
                        </a:rPr>
                        <a:t>43.035</a:t>
                      </a:r>
                    </a:p>
                  </a:txBody>
                  <a:tcPr marL="9525" marR="9525" marT="9525"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extLst>
                  <a:ext uri="{0D108BD9-81ED-4DB2-BD59-A6C34878D82A}">
                    <a16:rowId xmlns:a16="http://schemas.microsoft.com/office/drawing/2014/main" val="3775095611"/>
                  </a:ext>
                </a:extLst>
              </a:tr>
              <a:tr h="453440">
                <a:tc>
                  <a:txBody>
                    <a:bodyPr/>
                    <a:lstStyle/>
                    <a:p>
                      <a:pPr algn="ctr" fontAlgn="ctr"/>
                      <a:r>
                        <a:rPr lang="pt-BR" sz="1800" b="1" i="0" u="none" strike="noStrike" dirty="0">
                          <a:solidFill>
                            <a:srgbClr val="FFFFFF"/>
                          </a:solidFill>
                          <a:effectLst/>
                          <a:latin typeface="Calibri" panose="020F0502020204030204" pitchFamily="34" charset="0"/>
                        </a:rPr>
                        <a:t>100%</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r>
                        <a:rPr lang="pt-BR" sz="1200" b="0" i="0" u="none" strike="noStrike" dirty="0">
                          <a:solidFill>
                            <a:srgbClr val="FFFFFF"/>
                          </a:solidFill>
                          <a:effectLst/>
                          <a:latin typeface="Calibri" panose="020F0502020204030204" pitchFamily="34" charset="0"/>
                        </a:rPr>
                        <a:t> </a:t>
                      </a:r>
                    </a:p>
                  </a:txBody>
                  <a:tcPr marL="0" marR="0" marT="0"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tc>
                  <a:txBody>
                    <a:bodyPr/>
                    <a:lstStyle/>
                    <a:p>
                      <a:pPr algn="ctr" fontAlgn="ctr">
                        <a:buNone/>
                      </a:pPr>
                      <a:r>
                        <a:rPr lang="pt-BR" sz="1200" b="0" i="0" u="none" strike="noStrike" kern="1200" dirty="0">
                          <a:solidFill>
                            <a:srgbClr val="FFFFFF"/>
                          </a:solidFill>
                          <a:effectLst/>
                          <a:latin typeface="Calibri" panose="020F0502020204030204" pitchFamily="34" charset="0"/>
                          <a:ea typeface="+mn-ea"/>
                          <a:cs typeface="+mn-cs"/>
                        </a:rPr>
                        <a:t>43.798</a:t>
                      </a:r>
                    </a:p>
                  </a:txBody>
                  <a:tcPr marL="9525" marR="9525" marT="9525" marB="0" anchor="ctr">
                    <a:lnL w="76200" cap="flat" cmpd="sng" algn="ctr">
                      <a:solidFill>
                        <a:srgbClr val="F2F2F2"/>
                      </a:solidFill>
                      <a:prstDash val="solid"/>
                      <a:round/>
                      <a:headEnd type="none" w="med" len="med"/>
                      <a:tailEnd type="none" w="med" len="med"/>
                    </a:lnL>
                    <a:lnR w="76200" cap="flat" cmpd="sng" algn="ctr">
                      <a:solidFill>
                        <a:srgbClr val="F2F2F2"/>
                      </a:solidFill>
                      <a:prstDash val="solid"/>
                      <a:round/>
                      <a:headEnd type="none" w="med" len="med"/>
                      <a:tailEnd type="none" w="med" len="med"/>
                    </a:lnR>
                    <a:lnT w="76200" cap="flat" cmpd="sng" algn="ctr">
                      <a:solidFill>
                        <a:srgbClr val="F2F2F2"/>
                      </a:solidFill>
                      <a:prstDash val="solid"/>
                      <a:round/>
                      <a:headEnd type="none" w="med" len="med"/>
                      <a:tailEnd type="none" w="med" len="med"/>
                    </a:lnT>
                    <a:lnB w="76200" cap="flat" cmpd="sng" algn="ctr">
                      <a:solidFill>
                        <a:srgbClr val="F2F2F2"/>
                      </a:solidFill>
                      <a:prstDash val="solid"/>
                      <a:round/>
                      <a:headEnd type="none" w="med" len="med"/>
                      <a:tailEnd type="none" w="med" len="med"/>
                    </a:lnB>
                    <a:solidFill>
                      <a:srgbClr val="404040"/>
                    </a:solidFill>
                  </a:tcPr>
                </a:tc>
                <a:extLst>
                  <a:ext uri="{0D108BD9-81ED-4DB2-BD59-A6C34878D82A}">
                    <a16:rowId xmlns:a16="http://schemas.microsoft.com/office/drawing/2014/main" val="1136582342"/>
                  </a:ext>
                </a:extLst>
              </a:tr>
            </a:tbl>
          </a:graphicData>
        </a:graphic>
      </p:graphicFrame>
      <p:pic>
        <p:nvPicPr>
          <p:cNvPr id="4" name="Imagem 3" descr="Forma&#10;&#10;Descrição gerada automaticamente com confiança baixa">
            <a:extLst>
              <a:ext uri="{FF2B5EF4-FFF2-40B4-BE49-F238E27FC236}">
                <a16:creationId xmlns:a16="http://schemas.microsoft.com/office/drawing/2014/main" id="{1A9861C1-F9B0-4D5E-6F3B-974DC71BF10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38104" y="3214205"/>
            <a:ext cx="414000" cy="414000"/>
          </a:xfrm>
          <a:prstGeom prst="rect">
            <a:avLst/>
          </a:prstGeom>
        </p:spPr>
      </p:pic>
      <p:pic>
        <p:nvPicPr>
          <p:cNvPr id="5" name="Gráfico 4" descr="Engrenagens estrutura de tópicos">
            <a:extLst>
              <a:ext uri="{FF2B5EF4-FFF2-40B4-BE49-F238E27FC236}">
                <a16:creationId xmlns:a16="http://schemas.microsoft.com/office/drawing/2014/main" id="{B14DA28A-1FE4-F845-C49A-E0AD134951E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598777" y="3275921"/>
            <a:ext cx="3205977" cy="3205977"/>
          </a:xfrm>
          <a:prstGeom prst="rect">
            <a:avLst/>
          </a:prstGeom>
        </p:spPr>
      </p:pic>
    </p:spTree>
    <p:extLst>
      <p:ext uri="{BB962C8B-B14F-4D97-AF65-F5344CB8AC3E}">
        <p14:creationId xmlns:p14="http://schemas.microsoft.com/office/powerpoint/2010/main" val="3226223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a:extLst>
              <a:ext uri="{FF2B5EF4-FFF2-40B4-BE49-F238E27FC236}">
                <a16:creationId xmlns:a16="http://schemas.microsoft.com/office/drawing/2014/main" id="{32675E30-F342-0C8E-1E7D-9EDC8CA83FA7}"/>
              </a:ext>
            </a:extLst>
          </p:cNvPr>
          <p:cNvGraphicFramePr>
            <a:graphicFrameLocks noGrp="1"/>
          </p:cNvGraphicFramePr>
          <p:nvPr>
            <p:extLst>
              <p:ext uri="{D42A27DB-BD31-4B8C-83A1-F6EECF244321}">
                <p14:modId xmlns:p14="http://schemas.microsoft.com/office/powerpoint/2010/main" val="3545480589"/>
              </p:ext>
            </p:extLst>
          </p:nvPr>
        </p:nvGraphicFramePr>
        <p:xfrm>
          <a:off x="1775520" y="1484784"/>
          <a:ext cx="7920000" cy="4392003"/>
        </p:xfrm>
        <a:graphic>
          <a:graphicData uri="http://schemas.openxmlformats.org/drawingml/2006/table">
            <a:tbl>
              <a:tblPr/>
              <a:tblGrid>
                <a:gridCol w="1800000">
                  <a:extLst>
                    <a:ext uri="{9D8B030D-6E8A-4147-A177-3AD203B41FA5}">
                      <a16:colId xmlns:a16="http://schemas.microsoft.com/office/drawing/2014/main" val="70855966"/>
                    </a:ext>
                  </a:extLst>
                </a:gridCol>
                <a:gridCol w="3240000">
                  <a:extLst>
                    <a:ext uri="{9D8B030D-6E8A-4147-A177-3AD203B41FA5}">
                      <a16:colId xmlns:a16="http://schemas.microsoft.com/office/drawing/2014/main" val="2479003568"/>
                    </a:ext>
                  </a:extLst>
                </a:gridCol>
                <a:gridCol w="1440000">
                  <a:extLst>
                    <a:ext uri="{9D8B030D-6E8A-4147-A177-3AD203B41FA5}">
                      <a16:colId xmlns:a16="http://schemas.microsoft.com/office/drawing/2014/main" val="296546883"/>
                    </a:ext>
                  </a:extLst>
                </a:gridCol>
                <a:gridCol w="1440000">
                  <a:extLst>
                    <a:ext uri="{9D8B030D-6E8A-4147-A177-3AD203B41FA5}">
                      <a16:colId xmlns:a16="http://schemas.microsoft.com/office/drawing/2014/main" val="2858869224"/>
                    </a:ext>
                  </a:extLst>
                </a:gridCol>
              </a:tblGrid>
              <a:tr h="399273">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endParaRPr lang="pt-BR" sz="1200" b="1" i="0" u="none" strike="noStrike" dirty="0">
                        <a:solidFill>
                          <a:srgbClr val="FFFFFF"/>
                        </a:solidFill>
                        <a:effectLst/>
                        <a:latin typeface="Calibri" panose="020F0502020204030204" pitchFamily="34" charset="0"/>
                      </a:endParaRPr>
                    </a:p>
                  </a:txBody>
                  <a:tcPr marL="9525" marR="9525" marT="9525"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rgbClr val="FFFFFF"/>
                          </a:solidFill>
                          <a:effectLst/>
                          <a:latin typeface="Calibri" panose="020F0502020204030204" pitchFamily="34" charset="0"/>
                        </a:rPr>
                        <a:t>Questão</a:t>
                      </a:r>
                    </a:p>
                  </a:txBody>
                  <a:tcPr marL="9525" marR="9525" marT="9525" marB="0" anchor="ctr">
                    <a:lnL w="38100" cap="flat" cmpd="sng" algn="ctr">
                      <a:no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chemeClr val="bg1"/>
                          </a:solidFill>
                          <a:effectLst/>
                          <a:latin typeface="Calibri" panose="020F0502020204030204" pitchFamily="34" charset="0"/>
                        </a:rPr>
                        <a:t>Base</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ctr"/>
                      <a:r>
                        <a:rPr lang="pt-BR" sz="1200" b="1" i="0" u="none" strike="noStrike" dirty="0">
                          <a:solidFill>
                            <a:schemeClr val="bg1"/>
                          </a:solidFill>
                          <a:effectLst/>
                          <a:latin typeface="Calibri" panose="020F0502020204030204" pitchFamily="34" charset="0"/>
                        </a:rPr>
                        <a:t>Margem de Erro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50000"/>
                      </a:sysClr>
                    </a:solidFill>
                  </a:tcPr>
                </a:tc>
                <a:extLst>
                  <a:ext uri="{0D108BD9-81ED-4DB2-BD59-A6C34878D82A}">
                    <a16:rowId xmlns:a16="http://schemas.microsoft.com/office/drawing/2014/main" val="3521881372"/>
                  </a:ext>
                </a:extLst>
              </a:tr>
              <a:tr h="399273">
                <a:tc rowSpan="5">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pt-BR" sz="1200" b="1" i="0" u="none" strike="noStrike" dirty="0">
                          <a:solidFill>
                            <a:schemeClr val="bg2">
                              <a:lumMod val="50000"/>
                            </a:schemeClr>
                          </a:solidFill>
                          <a:effectLst/>
                          <a:latin typeface="Calibri" panose="020F0502020204030204" pitchFamily="34" charset="0"/>
                        </a:rPr>
                        <a:t>Bloco A: </a:t>
                      </a:r>
                    </a:p>
                    <a:p>
                      <a:pPr algn="ctr" fontAlgn="b"/>
                      <a:r>
                        <a:rPr lang="pt-BR" sz="1200" b="1" i="0" u="none" strike="noStrike" dirty="0">
                          <a:solidFill>
                            <a:schemeClr val="bg2">
                              <a:lumMod val="50000"/>
                            </a:schemeClr>
                          </a:solidFill>
                          <a:effectLst/>
                          <a:latin typeface="Calibri" panose="020F0502020204030204" pitchFamily="34" charset="0"/>
                        </a:rPr>
                        <a:t>Atenção à Saúde</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no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1 - Cuidados de saúde</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591</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3.36</a:t>
                      </a:r>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191589148"/>
                  </a:ext>
                </a:extLst>
              </a:tr>
              <a:tr h="399273">
                <a:tc vMerge="1">
                  <a:txBody>
                    <a:bodyPr/>
                    <a:lstStyle/>
                    <a:p>
                      <a:pPr algn="ctr" fontAlgn="b"/>
                      <a:endParaRPr lang="pt-BR" sz="1200" b="1" i="0" u="none" strike="noStrike" dirty="0">
                        <a:solidFill>
                          <a:schemeClr val="tx1">
                            <a:lumMod val="75000"/>
                            <a:lumOff val="25000"/>
                          </a:schemeClr>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2 - Atenção imediata</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463</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3.80</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60326021"/>
                  </a:ext>
                </a:extLst>
              </a:tr>
              <a:tr h="399273">
                <a:tc vMerge="1">
                  <a:txBody>
                    <a:bodyPr/>
                    <a:lstStyle/>
                    <a:p>
                      <a:pPr algn="ctr" fontAlgn="b"/>
                      <a:endParaRPr lang="pt-BR" sz="1200" b="1" i="0" u="none" strike="noStrike" dirty="0">
                        <a:solidFill>
                          <a:schemeClr val="tx1">
                            <a:lumMod val="75000"/>
                            <a:lumOff val="25000"/>
                          </a:schemeClr>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3 - Comunicação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559</a:t>
                      </a:r>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3.46</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251835570"/>
                  </a:ext>
                </a:extLst>
              </a:tr>
              <a:tr h="399273">
                <a:tc vMerge="1">
                  <a:txBody>
                    <a:bodyPr/>
                    <a:lstStyle/>
                    <a:p>
                      <a:pPr algn="ctr" fontAlgn="b"/>
                      <a:endParaRPr lang="pt-BR" sz="1200" b="1" i="0" u="none" strike="noStrike" dirty="0">
                        <a:solidFill>
                          <a:schemeClr val="tx1">
                            <a:lumMod val="75000"/>
                            <a:lumOff val="25000"/>
                          </a:schemeClr>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4 - Atenção à saúde recebida</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602</a:t>
                      </a:r>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3.33</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329306459"/>
                  </a:ext>
                </a:extLst>
              </a:tr>
              <a:tr h="399273">
                <a:tc vMerge="1">
                  <a:txBody>
                    <a:bodyPr/>
                    <a:lstStyle/>
                    <a:p>
                      <a:pPr algn="ctr" fontAlgn="b"/>
                      <a:endParaRPr lang="pt-BR" sz="1200" b="1" i="0" u="none" strike="noStrike" dirty="0">
                        <a:solidFill>
                          <a:schemeClr val="tx1">
                            <a:lumMod val="75000"/>
                            <a:lumOff val="25000"/>
                          </a:schemeClr>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5 - Lista de médicos (acesso aos prestadores)</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579</a:t>
                      </a:r>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3.40</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778344492"/>
                  </a:ext>
                </a:extLst>
              </a:tr>
              <a:tr h="399273">
                <a:tc rowSpan="3">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pt-BR" sz="1200" b="1" i="0" u="none" strike="noStrike" dirty="0">
                          <a:solidFill>
                            <a:schemeClr val="bg2">
                              <a:lumMod val="50000"/>
                            </a:schemeClr>
                          </a:solidFill>
                          <a:effectLst/>
                          <a:latin typeface="Calibri" panose="020F0502020204030204" pitchFamily="34" charset="0"/>
                        </a:rPr>
                        <a:t>Bloco B: </a:t>
                      </a:r>
                    </a:p>
                    <a:p>
                      <a:pPr algn="ctr" fontAlgn="b"/>
                      <a:r>
                        <a:rPr lang="pt-BR" sz="1200" b="1" i="0" u="none" strike="noStrike" dirty="0">
                          <a:solidFill>
                            <a:schemeClr val="bg2">
                              <a:lumMod val="50000"/>
                            </a:schemeClr>
                          </a:solidFill>
                          <a:effectLst/>
                          <a:latin typeface="Calibri" panose="020F0502020204030204" pitchFamily="34" charset="0"/>
                        </a:rPr>
                        <a:t>Canais de Atendimento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6 - Atendimento multicanal</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524</a:t>
                      </a:r>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3.57</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4121401038"/>
                  </a:ext>
                </a:extLst>
              </a:tr>
              <a:tr h="399273">
                <a:tc vMerge="1">
                  <a:txBody>
                    <a:bodyPr/>
                    <a:lstStyle/>
                    <a:p>
                      <a:pPr algn="ctr" fontAlgn="b"/>
                      <a:endParaRPr lang="pt-BR" sz="1200" b="1" i="0" u="none" strike="noStrike" dirty="0">
                        <a:solidFill>
                          <a:schemeClr val="tx1">
                            <a:lumMod val="75000"/>
                            <a:lumOff val="25000"/>
                          </a:schemeClr>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7 - Resolutividade</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246</a:t>
                      </a:r>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5.22</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728792988"/>
                  </a:ext>
                </a:extLst>
              </a:tr>
              <a:tr h="399273">
                <a:tc vMerge="1">
                  <a:txBody>
                    <a:bodyPr/>
                    <a:lstStyle/>
                    <a:p>
                      <a:pPr algn="ctr" fontAlgn="b"/>
                      <a:endParaRPr lang="pt-BR" sz="1200" b="1" i="0" u="none" strike="noStrike" dirty="0">
                        <a:solidFill>
                          <a:schemeClr val="tx1">
                            <a:lumMod val="75000"/>
                            <a:lumOff val="25000"/>
                          </a:schemeClr>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8 - Documentos e formulários</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344</a:t>
                      </a:r>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4.41</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2049674"/>
                  </a:ext>
                </a:extLst>
              </a:tr>
              <a:tr h="399273">
                <a:tc rowSpan="2">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fontAlgn="b"/>
                      <a:r>
                        <a:rPr lang="pt-BR" sz="1200" b="1" i="0" u="none" strike="noStrike" dirty="0">
                          <a:solidFill>
                            <a:schemeClr val="bg2">
                              <a:lumMod val="50000"/>
                            </a:schemeClr>
                          </a:solidFill>
                          <a:effectLst/>
                          <a:latin typeface="Calibri" panose="020F0502020204030204" pitchFamily="34" charset="0"/>
                        </a:rPr>
                        <a:t>Bloco C: </a:t>
                      </a:r>
                    </a:p>
                    <a:p>
                      <a:pPr algn="ctr" fontAlgn="b"/>
                      <a:r>
                        <a:rPr lang="pt-BR" sz="1200" b="1" i="0" u="none" strike="noStrike" dirty="0">
                          <a:solidFill>
                            <a:schemeClr val="bg2">
                              <a:lumMod val="50000"/>
                            </a:schemeClr>
                          </a:solidFill>
                          <a:effectLst/>
                          <a:latin typeface="Calibri" panose="020F0502020204030204" pitchFamily="34" charset="0"/>
                        </a:rPr>
                        <a:t>Satisfação Geral</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85000"/>
                      </a:sys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9 - Avaliação geral</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610</a:t>
                      </a:r>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3.31</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426676065"/>
                  </a:ext>
                </a:extLst>
              </a:tr>
              <a:tr h="399273">
                <a:tc vMerge="1">
                  <a:txBody>
                    <a:bodyPr/>
                    <a:lstStyle/>
                    <a:p>
                      <a:pPr algn="ctr" fontAlgn="b"/>
                      <a:endParaRPr lang="pt-BR" sz="1200" b="1" i="0" u="none" strike="noStrike" dirty="0">
                        <a:solidFill>
                          <a:schemeClr val="tx1">
                            <a:lumMod val="75000"/>
                            <a:lumOff val="25000"/>
                          </a:schemeClr>
                        </a:solidFill>
                        <a:effectLst/>
                        <a:latin typeface="Calibri" panose="020F0502020204030204" pitchFamily="34" charset="0"/>
                      </a:endParaRPr>
                    </a:p>
                  </a:txBody>
                  <a:tcPr marL="9525" marR="9525" marT="9525"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bg1">
                        <a:lumMod val="95000"/>
                      </a:scheme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08000" algn="l" fontAlgn="b"/>
                      <a:r>
                        <a:rPr lang="pt-BR" sz="1200" b="1" i="0" u="none" strike="noStrike" dirty="0">
                          <a:solidFill>
                            <a:schemeClr val="bg2">
                              <a:lumMod val="50000"/>
                            </a:schemeClr>
                          </a:solidFill>
                          <a:effectLst/>
                          <a:latin typeface="Calibri" panose="020F0502020204030204" pitchFamily="34" charset="0"/>
                        </a:rPr>
                        <a:t>10 - Recomendação</a:t>
                      </a: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608</a:t>
                      </a:r>
                      <a:endParaRPr/>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tc>
                  <a:txBody>
                    <a:bodyPr/>
                    <a:lstStyle/>
                    <a:p>
                      <a:pPr marL="0" marR="0" lvl="0" indent="0" algn="ctr" rtl="0">
                        <a:spcBef>
                          <a:spcPts val="0"/>
                        </a:spcBef>
                        <a:spcAft>
                          <a:spcPts val="0"/>
                        </a:spcAft>
                        <a:buNone/>
                      </a:pPr>
                      <a:r>
                        <a:rPr lang="pt-BR" sz="1200" b="1" i="0" u="none" strike="noStrike" cap="none" dirty="0">
                          <a:solidFill>
                            <a:srgbClr val="404040"/>
                          </a:solidFill>
                          <a:latin typeface="Calibri"/>
                          <a:ea typeface="Calibri"/>
                          <a:cs typeface="Calibri"/>
                          <a:sym typeface="Calibri"/>
                        </a:rPr>
                        <a:t>3.31</a:t>
                      </a:r>
                      <a:endParaRPr dirty="0"/>
                    </a:p>
                  </a:txBody>
                  <a:tcPr marL="9525" marR="9525" marT="9525" marB="0" anchor="ctr">
                    <a:lnL w="38100" cap="flat" cmpd="sng" algn="ctr">
                      <a:solidFill>
                        <a:sysClr val="window" lastClr="FFFFFF"/>
                      </a:solidFill>
                      <a:prstDash val="solid"/>
                      <a:round/>
                      <a:headEnd type="none" w="med" len="med"/>
                      <a:tailEnd type="none" w="med" len="med"/>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375711154"/>
                  </a:ext>
                </a:extLst>
              </a:tr>
            </a:tbl>
          </a:graphicData>
        </a:graphic>
      </p:graphicFrame>
      <p:sp>
        <p:nvSpPr>
          <p:cNvPr id="2" name="CaixaDeTexto 1">
            <a:extLst>
              <a:ext uri="{FF2B5EF4-FFF2-40B4-BE49-F238E27FC236}">
                <a16:creationId xmlns:a16="http://schemas.microsoft.com/office/drawing/2014/main" id="{BE9099B7-2515-180C-8EFB-5007F9D9A4AC}"/>
              </a:ext>
            </a:extLst>
          </p:cNvPr>
          <p:cNvSpPr txBox="1"/>
          <p:nvPr/>
        </p:nvSpPr>
        <p:spPr>
          <a:xfrm>
            <a:off x="-24680" y="951574"/>
            <a:ext cx="2731590" cy="317186"/>
          </a:xfrm>
          <a:prstGeom prst="rect">
            <a:avLst/>
          </a:prstGeom>
          <a:noFill/>
          <a:effectLst/>
        </p:spPr>
        <p:txBody>
          <a:bodyPr wrap="square" lIns="100760" tIns="50379" rIns="100760" bIns="50379" rtlCol="0">
            <a:spAutoFit/>
          </a:bodyPr>
          <a:lstStyle/>
          <a:p>
            <a:pPr fontAlgn="auto">
              <a:spcBef>
                <a:spcPts val="0"/>
              </a:spcBef>
              <a:spcAft>
                <a:spcPts val="0"/>
              </a:spcAft>
            </a:pPr>
            <a:r>
              <a:rPr lang="pt-BR" sz="1400" b="1" dirty="0">
                <a:solidFill>
                  <a:schemeClr val="bg2">
                    <a:lumMod val="50000"/>
                  </a:schemeClr>
                </a:solidFill>
                <a:latin typeface="Calibri" panose="020F0502020204030204"/>
                <a:cs typeface="+mn-cs"/>
              </a:rPr>
              <a:t>Margem de erro por atributo</a:t>
            </a:r>
          </a:p>
        </p:txBody>
      </p:sp>
    </p:spTree>
    <p:extLst>
      <p:ext uri="{BB962C8B-B14F-4D97-AF65-F5344CB8AC3E}">
        <p14:creationId xmlns:p14="http://schemas.microsoft.com/office/powerpoint/2010/main" val="1212398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graphicFrame>
        <p:nvGraphicFramePr>
          <p:cNvPr id="253" name="Google Shape;253;p9"/>
          <p:cNvGraphicFramePr/>
          <p:nvPr/>
        </p:nvGraphicFramePr>
        <p:xfrm>
          <a:off x="839416" y="1269328"/>
          <a:ext cx="10188000" cy="4833885"/>
        </p:xfrm>
        <a:graphic>
          <a:graphicData uri="http://schemas.openxmlformats.org/drawingml/2006/table">
            <a:tbl>
              <a:tblPr>
                <a:noFill/>
                <a:tableStyleId>{0609059D-DE75-4F71-AF5F-33A09864BCF8}</a:tableStyleId>
              </a:tblPr>
              <a:tblGrid>
                <a:gridCol w="5400000">
                  <a:extLst>
                    <a:ext uri="{9D8B030D-6E8A-4147-A177-3AD203B41FA5}">
                      <a16:colId xmlns:a16="http://schemas.microsoft.com/office/drawing/2014/main" val="20000"/>
                    </a:ext>
                  </a:extLst>
                </a:gridCol>
                <a:gridCol w="684000">
                  <a:extLst>
                    <a:ext uri="{9D8B030D-6E8A-4147-A177-3AD203B41FA5}">
                      <a16:colId xmlns:a16="http://schemas.microsoft.com/office/drawing/2014/main" val="20001"/>
                    </a:ext>
                  </a:extLst>
                </a:gridCol>
                <a:gridCol w="684000">
                  <a:extLst>
                    <a:ext uri="{9D8B030D-6E8A-4147-A177-3AD203B41FA5}">
                      <a16:colId xmlns:a16="http://schemas.microsoft.com/office/drawing/2014/main" val="20002"/>
                    </a:ext>
                  </a:extLst>
                </a:gridCol>
                <a:gridCol w="684000">
                  <a:extLst>
                    <a:ext uri="{9D8B030D-6E8A-4147-A177-3AD203B41FA5}">
                      <a16:colId xmlns:a16="http://schemas.microsoft.com/office/drawing/2014/main" val="20003"/>
                    </a:ext>
                  </a:extLst>
                </a:gridCol>
                <a:gridCol w="684000">
                  <a:extLst>
                    <a:ext uri="{9D8B030D-6E8A-4147-A177-3AD203B41FA5}">
                      <a16:colId xmlns:a16="http://schemas.microsoft.com/office/drawing/2014/main" val="20004"/>
                    </a:ext>
                  </a:extLst>
                </a:gridCol>
                <a:gridCol w="684000">
                  <a:extLst>
                    <a:ext uri="{9D8B030D-6E8A-4147-A177-3AD203B41FA5}">
                      <a16:colId xmlns:a16="http://schemas.microsoft.com/office/drawing/2014/main" val="20005"/>
                    </a:ext>
                  </a:extLst>
                </a:gridCol>
                <a:gridCol w="684000">
                  <a:extLst>
                    <a:ext uri="{9D8B030D-6E8A-4147-A177-3AD203B41FA5}">
                      <a16:colId xmlns:a16="http://schemas.microsoft.com/office/drawing/2014/main" val="20006"/>
                    </a:ext>
                  </a:extLst>
                </a:gridCol>
                <a:gridCol w="684000">
                  <a:extLst>
                    <a:ext uri="{9D8B030D-6E8A-4147-A177-3AD203B41FA5}">
                      <a16:colId xmlns:a16="http://schemas.microsoft.com/office/drawing/2014/main" val="20007"/>
                    </a:ext>
                  </a:extLst>
                </a:gridCol>
              </a:tblGrid>
              <a:tr h="332125">
                <a:tc>
                  <a:txBody>
                    <a:bodyPr/>
                    <a:lstStyle/>
                    <a:p>
                      <a:pPr marL="0" marR="0" lvl="0" indent="0" algn="ctr" rtl="0">
                        <a:spcBef>
                          <a:spcPts val="0"/>
                        </a:spcBef>
                        <a:spcAft>
                          <a:spcPts val="0"/>
                        </a:spcAft>
                        <a:buNone/>
                      </a:pPr>
                      <a:r>
                        <a:rPr lang="pt-BR" sz="1400" b="1" i="0" u="none" strike="noStrike" cap="none">
                          <a:solidFill>
                            <a:srgbClr val="FFFFFF"/>
                          </a:solidFill>
                          <a:latin typeface="Calibri"/>
                          <a:ea typeface="Calibri"/>
                          <a:cs typeface="Calibri"/>
                          <a:sym typeface="Calibri"/>
                        </a:rPr>
                        <a:t>1 - Cuidados de saúde</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0"/>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Sempre</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318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51,9%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48,5%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55,2%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Na maioria das vezes</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24,3%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27,2%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2"/>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Às vezes</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121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19,7%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22,4%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3"/>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Nunca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4"/>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Nos 12 últimos meses não procurei cuidados de saúde</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5"/>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sei/Não me lembro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6"/>
                  </a:ext>
                </a:extLst>
              </a:tr>
              <a:tr h="256275">
                <a:tc>
                  <a:txBody>
                    <a:bodyPr/>
                    <a:lstStyle/>
                    <a:p>
                      <a:pPr marL="0" marR="0" lvl="0" indent="0" algn="ctr" rtl="0">
                        <a:spcBef>
                          <a:spcPts val="0"/>
                        </a:spcBef>
                        <a:spcAft>
                          <a:spcPts val="0"/>
                        </a:spcAft>
                        <a:buNone/>
                      </a:pPr>
                      <a:r>
                        <a:rPr lang="pt-BR" sz="10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endParaRPr sz="1100" b="1" i="0" u="none" strike="noStrike" cap="none">
                        <a:solidFill>
                          <a:srgbClr val="404040"/>
                        </a:solidFill>
                        <a:latin typeface="Calibri"/>
                        <a:ea typeface="Calibri"/>
                        <a:cs typeface="Calibri"/>
                        <a:sym typeface="Calibri"/>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tc>
                  <a:txBody>
                    <a:bodyPr/>
                    <a:lstStyle/>
                    <a:p>
                      <a:pPr marL="0" marR="0" lvl="0" indent="0" algn="ctr" rtl="0">
                        <a:spcBef>
                          <a:spcPts val="0"/>
                        </a:spcBef>
                        <a:spcAft>
                          <a:spcPts val="0"/>
                        </a:spcAft>
                        <a:buNone/>
                      </a:pPr>
                      <a:r>
                        <a:rPr lang="pt-BR" sz="1100" b="1" i="0" u="none" strike="noStrike" cap="none">
                          <a:solidFill>
                            <a:srgbClr val="404040"/>
                          </a:solidFill>
                          <a:latin typeface="Calibri"/>
                          <a:ea typeface="Calibri"/>
                          <a:cs typeface="Calibri"/>
                          <a:sym typeface="Calibri"/>
                        </a:rPr>
                        <a:t> </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tcPr>
                </a:tc>
                <a:extLst>
                  <a:ext uri="{0D108BD9-81ED-4DB2-BD59-A6C34878D82A}">
                    <a16:rowId xmlns:a16="http://schemas.microsoft.com/office/drawing/2014/main" val="10007"/>
                  </a:ext>
                </a:extLst>
              </a:tr>
              <a:tr h="332125">
                <a:tc>
                  <a:txBody>
                    <a:bodyPr/>
                    <a:lstStyle/>
                    <a:p>
                      <a:pPr marL="0" marR="0" lvl="0" indent="0" algn="ctr" rtl="0">
                        <a:spcBef>
                          <a:spcPts val="0"/>
                        </a:spcBef>
                        <a:spcAft>
                          <a:spcPts val="0"/>
                        </a:spcAft>
                        <a:buNone/>
                      </a:pPr>
                      <a:r>
                        <a:rPr lang="pt-BR" sz="1400" b="1" i="0" u="none" strike="noStrike" cap="none">
                          <a:solidFill>
                            <a:srgbClr val="FFFFFF"/>
                          </a:solidFill>
                          <a:latin typeface="Calibri"/>
                          <a:ea typeface="Calibri"/>
                          <a:cs typeface="Calibri"/>
                          <a:sym typeface="Calibri"/>
                        </a:rPr>
                        <a:t>2 - Atenção imediata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Geral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Proporção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Padrão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Erro Amostral</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Nível de Confiança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Inferior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tc>
                  <a:txBody>
                    <a:bodyPr/>
                    <a:lstStyle/>
                    <a:p>
                      <a:pPr marL="0" marR="0" lvl="0" indent="0" algn="ctr" rtl="0">
                        <a:spcBef>
                          <a:spcPts val="0"/>
                        </a:spcBef>
                        <a:spcAft>
                          <a:spcPts val="0"/>
                        </a:spcAft>
                        <a:buNone/>
                      </a:pPr>
                      <a:r>
                        <a:rPr lang="pt-BR" sz="1100" b="1" i="0" u="none" strike="noStrike" cap="none">
                          <a:solidFill>
                            <a:srgbClr val="FFFFFF"/>
                          </a:solidFill>
                          <a:latin typeface="Calibri"/>
                          <a:ea typeface="Calibri"/>
                          <a:cs typeface="Calibri"/>
                          <a:sym typeface="Calibri"/>
                        </a:rPr>
                        <a:t>Intervalo Superior</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F7F7F"/>
                    </a:solidFill>
                  </a:tcPr>
                </a:tc>
                <a:extLst>
                  <a:ext uri="{0D108BD9-81ED-4DB2-BD59-A6C34878D82A}">
                    <a16:rowId xmlns:a16="http://schemas.microsoft.com/office/drawing/2014/main" val="10008"/>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Sempre</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297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48,5%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45,1%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51,8%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9"/>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Na maioria das vezes</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13,2%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11,0%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0"/>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Às vezes</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53</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8,6%</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10,5%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1"/>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Nunca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5,2%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3,7%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6,7%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2"/>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Nos 12 últimos não precisei de atenção imediata</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141</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23,0%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20,2%</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25,8%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3"/>
                  </a:ext>
                </a:extLst>
              </a:tr>
              <a:tr h="324000">
                <a:tc>
                  <a:txBody>
                    <a:bodyPr/>
                    <a:lstStyle/>
                    <a:p>
                      <a:pPr marL="0" marR="0" lvl="0" indent="0" algn="ctr" rtl="0">
                        <a:spcBef>
                          <a:spcPts val="0"/>
                        </a:spcBef>
                        <a:spcAft>
                          <a:spcPts val="0"/>
                        </a:spcAft>
                        <a:buNone/>
                      </a:pPr>
                      <a:r>
                        <a:rPr lang="pt-BR" sz="1200" b="1" i="0" u="none" strike="noStrike" cap="none">
                          <a:solidFill>
                            <a:srgbClr val="404040"/>
                          </a:solidFill>
                          <a:latin typeface="Calibri"/>
                          <a:ea typeface="Calibri"/>
                          <a:cs typeface="Calibri"/>
                          <a:sym typeface="Calibri"/>
                        </a:rPr>
                        <a:t>Não sei/Não me lembro</a:t>
                      </a:r>
                      <a:endParaRPr/>
                    </a:p>
                  </a:txBody>
                  <a:tcPr marL="9525" marR="9525" marT="95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1,5%</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0,4%</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0,8%</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90,0%</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a:solidFill>
                            <a:srgbClr val="404040"/>
                          </a:solidFill>
                          <a:latin typeface="Calibri"/>
                          <a:ea typeface="Calibri"/>
                          <a:cs typeface="Calibri"/>
                          <a:sym typeface="Calibri"/>
                        </a:rPr>
                        <a:t>0,7%</a:t>
                      </a:r>
                      <a:endParaRPr/>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tc>
                  <a:txBody>
                    <a:bodyPr/>
                    <a:lstStyle/>
                    <a:p>
                      <a:pPr marL="0" marR="0" lvl="0" indent="0" algn="ctr" rtl="0">
                        <a:spcBef>
                          <a:spcPts val="0"/>
                        </a:spcBef>
                        <a:spcAft>
                          <a:spcPts val="0"/>
                        </a:spcAft>
                        <a:buClr>
                          <a:srgbClr val="404040"/>
                        </a:buClr>
                        <a:buSzPts val="1200"/>
                        <a:buFont typeface="Calibri"/>
                        <a:buNone/>
                      </a:pPr>
                      <a:r>
                        <a:rPr lang="pt-BR" sz="1200" b="1" i="0" u="none" strike="noStrike" cap="none" dirty="0">
                          <a:solidFill>
                            <a:srgbClr val="404040"/>
                          </a:solidFill>
                          <a:latin typeface="Calibri"/>
                          <a:ea typeface="Calibri"/>
                          <a:cs typeface="Calibri"/>
                          <a:sym typeface="Calibri"/>
                        </a:rPr>
                        <a:t>2,3%</a:t>
                      </a:r>
                      <a:endParaRPr dirty="0"/>
                    </a:p>
                  </a:txBody>
                  <a:tcPr marL="7625" marR="7625" marT="7625" marB="0"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14"/>
                  </a:ext>
                </a:extLst>
              </a:tr>
            </a:tbl>
          </a:graphicData>
        </a:graphic>
      </p:graphicFrame>
      <p:sp>
        <p:nvSpPr>
          <p:cNvPr id="254" name="Google Shape;254;p9"/>
          <p:cNvSpPr txBox="1"/>
          <p:nvPr/>
        </p:nvSpPr>
        <p:spPr>
          <a:xfrm>
            <a:off x="-7019" y="908720"/>
            <a:ext cx="1854547"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pt-BR" sz="1400" b="1">
                <a:solidFill>
                  <a:srgbClr val="404040"/>
                </a:solidFill>
                <a:latin typeface="Calibri"/>
                <a:ea typeface="Calibri"/>
                <a:cs typeface="Calibri"/>
                <a:sym typeface="Calibri"/>
              </a:rPr>
              <a:t>Intervalo de Confiança</a:t>
            </a:r>
            <a:endParaRPr/>
          </a:p>
        </p:txBody>
      </p:sp>
    </p:spTree>
  </p:cSld>
  <p:clrMapOvr>
    <a:masterClrMapping/>
  </p:clrMapOvr>
</p:sld>
</file>

<file path=ppt/theme/theme1.xml><?xml version="1.0" encoding="utf-8"?>
<a:theme xmlns:a="http://schemas.openxmlformats.org/drawingml/2006/main" name="2_Design padrão">
  <a:themeElements>
    <a:clrScheme name="1_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Design padrão">
  <a:themeElements>
    <a:clrScheme name="1_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762</TotalTime>
  <Words>7026</Words>
  <Application>Microsoft Office PowerPoint</Application>
  <PresentationFormat>Widescreen</PresentationFormat>
  <Paragraphs>1511</Paragraphs>
  <Slides>27</Slides>
  <Notes>25</Notes>
  <HiddenSlides>0</HiddenSlides>
  <MMClips>0</MMClips>
  <ScaleCrop>false</ScaleCrop>
  <HeadingPairs>
    <vt:vector size="6" baseType="variant">
      <vt:variant>
        <vt:lpstr>Fontes usadas</vt:lpstr>
      </vt:variant>
      <vt:variant>
        <vt:i4>4</vt:i4>
      </vt:variant>
      <vt:variant>
        <vt:lpstr>Tema</vt:lpstr>
      </vt:variant>
      <vt:variant>
        <vt:i4>2</vt:i4>
      </vt:variant>
      <vt:variant>
        <vt:lpstr>Títulos de slides</vt:lpstr>
      </vt:variant>
      <vt:variant>
        <vt:i4>27</vt:i4>
      </vt:variant>
    </vt:vector>
  </HeadingPairs>
  <TitlesOfParts>
    <vt:vector size="33" baseType="lpstr">
      <vt:lpstr>Calibri</vt:lpstr>
      <vt:lpstr>Arial</vt:lpstr>
      <vt:lpstr>Arial Rounded MT Bold</vt:lpstr>
      <vt:lpstr>Noto Sans Symbols</vt:lpstr>
      <vt:lpstr>2_Design padrão</vt:lpstr>
      <vt:lpstr>3_Design padrão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IBRC - Karine Leopoldina</dc:creator>
  <cp:lastModifiedBy>Priscila Prado - IBRC</cp:lastModifiedBy>
  <cp:revision>12</cp:revision>
  <dcterms:created xsi:type="dcterms:W3CDTF">2006-01-31T15:57:28Z</dcterms:created>
  <dcterms:modified xsi:type="dcterms:W3CDTF">2026-04-14T16:01:31Z</dcterms:modified>
</cp:coreProperties>
</file>